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0" r:id="rId5"/>
  </p:sldMasterIdLst>
  <p:notesMasterIdLst>
    <p:notesMasterId r:id="rId2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84">
          <p15:clr>
            <a:srgbClr val="747775"/>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4" roundtripDataSignature="AMtx7mgrcsyAlkjX2vrNDMJ8ibItu9opq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2"/>
  </p:normalViewPr>
  <p:slideViewPr>
    <p:cSldViewPr snapToGrid="0">
      <p:cViewPr varScale="1">
        <p:scale>
          <a:sx n="59" d="100"/>
          <a:sy n="59" d="100"/>
        </p:scale>
        <p:origin x="940" y="52"/>
      </p:cViewPr>
      <p:guideLst>
        <p:guide orient="horz" pos="108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customschemas.google.com/relationships/presentationmetadata" Target="meta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NZ"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eliverypdf.ssrn.com/delivery.php?ID=943123069103078095016096004096124030020017019079008048067085107089126125087092106126048032053025045113109017083122068113085124006035042052016064113117091080121096118028054016070115003097089107031113095018124094127093100006092005011002127110026000007127&amp;EXT=pdf&amp;INDEX=TRU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71f6f4b7c6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NZ"/>
              <a:t>These cases are focused on challenges aspects of climate legislation. </a:t>
            </a:r>
            <a:endParaRPr/>
          </a:p>
          <a:p>
            <a:pPr marL="0" lvl="0" indent="0" algn="l" rtl="0">
              <a:spcBef>
                <a:spcPts val="0"/>
              </a:spcBef>
              <a:spcAft>
                <a:spcPts val="0"/>
              </a:spcAft>
              <a:buNone/>
            </a:pPr>
            <a:endParaRPr/>
          </a:p>
          <a:p>
            <a:pPr marL="0" lvl="0" indent="0" algn="l" rtl="0">
              <a:spcBef>
                <a:spcPts val="0"/>
              </a:spcBef>
              <a:spcAft>
                <a:spcPts val="0"/>
              </a:spcAft>
              <a:buNone/>
            </a:pPr>
            <a:r>
              <a:rPr lang="en-NZ"/>
              <a:t>What’s the appropriate role of the courts in responding to climate change? </a:t>
            </a:r>
            <a:endParaRPr/>
          </a:p>
        </p:txBody>
      </p:sp>
      <p:sp>
        <p:nvSpPr>
          <p:cNvPr id="193" name="Google Shape;193;g271f6f4b7c6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dad378844e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NZ"/>
              <a:t>Key points to note for </a:t>
            </a:r>
            <a:endParaRPr/>
          </a:p>
        </p:txBody>
      </p:sp>
      <p:sp>
        <p:nvSpPr>
          <p:cNvPr id="201" name="Google Shape;201;g2dad378844e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df0ce1eb21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NZ"/>
              <a:t>These cases are focused on challenges aspects of climate legislation. </a:t>
            </a:r>
            <a:endParaRPr/>
          </a:p>
          <a:p>
            <a:pPr marL="0" lvl="0" indent="0" algn="l" rtl="0">
              <a:spcBef>
                <a:spcPts val="0"/>
              </a:spcBef>
              <a:spcAft>
                <a:spcPts val="0"/>
              </a:spcAft>
              <a:buNone/>
            </a:pPr>
            <a:endParaRPr/>
          </a:p>
          <a:p>
            <a:pPr marL="0" lvl="0" indent="0" algn="l" rtl="0">
              <a:spcBef>
                <a:spcPts val="0"/>
              </a:spcBef>
              <a:spcAft>
                <a:spcPts val="0"/>
              </a:spcAft>
              <a:buNone/>
            </a:pPr>
            <a:r>
              <a:rPr lang="en-NZ"/>
              <a:t>What’s the appropriate role of the courts in responding to climate change? </a:t>
            </a:r>
            <a:endParaRPr/>
          </a:p>
        </p:txBody>
      </p:sp>
      <p:sp>
        <p:nvSpPr>
          <p:cNvPr id="220" name="Google Shape;220;g2df0ce1eb21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df0ce1eb21_0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NZ"/>
              <a:t>These cases are focused on challenges aspects of climate legislation. </a:t>
            </a:r>
            <a:endParaRPr/>
          </a:p>
          <a:p>
            <a:pPr marL="0" lvl="0" indent="0" algn="l" rtl="0">
              <a:spcBef>
                <a:spcPts val="0"/>
              </a:spcBef>
              <a:spcAft>
                <a:spcPts val="0"/>
              </a:spcAft>
              <a:buNone/>
            </a:pPr>
            <a:endParaRPr/>
          </a:p>
          <a:p>
            <a:pPr marL="0" lvl="0" indent="0" algn="l" rtl="0">
              <a:spcBef>
                <a:spcPts val="0"/>
              </a:spcBef>
              <a:spcAft>
                <a:spcPts val="0"/>
              </a:spcAft>
              <a:buNone/>
            </a:pPr>
            <a:r>
              <a:rPr lang="en-NZ"/>
              <a:t>What’s the appropriate role of the courts in responding to climate change? </a:t>
            </a:r>
            <a:endParaRPr/>
          </a:p>
        </p:txBody>
      </p:sp>
      <p:sp>
        <p:nvSpPr>
          <p:cNvPr id="228" name="Google Shape;228;g2df0ce1eb21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df0ce1eb21_0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NZ"/>
              <a:t>These cases are focused on challenges aspects of climate legislation. </a:t>
            </a:r>
            <a:endParaRPr/>
          </a:p>
          <a:p>
            <a:pPr marL="0" lvl="0" indent="0" algn="l" rtl="0">
              <a:spcBef>
                <a:spcPts val="0"/>
              </a:spcBef>
              <a:spcAft>
                <a:spcPts val="0"/>
              </a:spcAft>
              <a:buNone/>
            </a:pPr>
            <a:endParaRPr/>
          </a:p>
          <a:p>
            <a:pPr marL="0" lvl="0" indent="0" algn="l" rtl="0">
              <a:spcBef>
                <a:spcPts val="0"/>
              </a:spcBef>
              <a:spcAft>
                <a:spcPts val="0"/>
              </a:spcAft>
              <a:buNone/>
            </a:pPr>
            <a:r>
              <a:rPr lang="en-NZ"/>
              <a:t>What’s the appropriate role of the courts in responding to climate change? </a:t>
            </a:r>
            <a:endParaRPr/>
          </a:p>
        </p:txBody>
      </p:sp>
      <p:sp>
        <p:nvSpPr>
          <p:cNvPr id="236" name="Google Shape;236;g2df0ce1eb21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df0ce1eb21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NZ"/>
              <a:t>These cases are focused on challenges aspects of climate legislation. </a:t>
            </a:r>
            <a:endParaRPr/>
          </a:p>
          <a:p>
            <a:pPr marL="0" lvl="0" indent="0" algn="l" rtl="0">
              <a:spcBef>
                <a:spcPts val="0"/>
              </a:spcBef>
              <a:spcAft>
                <a:spcPts val="0"/>
              </a:spcAft>
              <a:buNone/>
            </a:pPr>
            <a:endParaRPr/>
          </a:p>
          <a:p>
            <a:pPr marL="0" lvl="0" indent="0" algn="l" rtl="0">
              <a:spcBef>
                <a:spcPts val="0"/>
              </a:spcBef>
              <a:spcAft>
                <a:spcPts val="0"/>
              </a:spcAft>
              <a:buNone/>
            </a:pPr>
            <a:r>
              <a:rPr lang="en-NZ"/>
              <a:t>What’s the appropriate role of the courts in responding to climate change? </a:t>
            </a:r>
            <a:endParaRPr/>
          </a:p>
        </p:txBody>
      </p:sp>
      <p:sp>
        <p:nvSpPr>
          <p:cNvPr id="249" name="Google Shape;249;g2df0ce1eb21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dad378844e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NZ" sz="1100" i="1">
                <a:latin typeface="Arial"/>
                <a:ea typeface="Arial"/>
                <a:cs typeface="Arial"/>
                <a:sym typeface="Arial"/>
              </a:rPr>
              <a:t>See </a:t>
            </a:r>
            <a:r>
              <a:rPr lang="en-NZ" sz="1100">
                <a:latin typeface="Arial"/>
                <a:ea typeface="Arial"/>
                <a:cs typeface="Arial"/>
                <a:sym typeface="Arial"/>
              </a:rPr>
              <a:t>John Dernbach et al,</a:t>
            </a:r>
            <a:r>
              <a:rPr lang="en-NZ" sz="1100" i="1">
                <a:latin typeface="Arial"/>
                <a:ea typeface="Arial"/>
                <a:cs typeface="Arial"/>
                <a:sym typeface="Arial"/>
              </a:rPr>
              <a:t> </a:t>
            </a:r>
            <a:r>
              <a:rPr lang="en-NZ" sz="1100">
                <a:latin typeface="Arial"/>
                <a:ea typeface="Arial"/>
                <a:cs typeface="Arial"/>
                <a:sym typeface="Arial"/>
              </a:rPr>
              <a:t>“Role of Lawyers, Bar Associations, and Law Societies in Combating Climate Change” (2023) University Commonwealth Law School Legal Studies Research Paper no 23-06 </a:t>
            </a:r>
            <a:r>
              <a:rPr lang="en-NZ" sz="1100" u="sng">
                <a:solidFill>
                  <a:schemeClr val="hlink"/>
                </a:solidFill>
                <a:latin typeface="Arial"/>
                <a:ea typeface="Arial"/>
                <a:cs typeface="Arial"/>
                <a:sym typeface="Arial"/>
                <a:hlinkClick r:id="rId3"/>
              </a:rPr>
              <a:t>https://deliverypdf.ssrn.com/delivery.php?ID=943123069103078095016096004096124030020017019079008048067085107089126125087092106126048032053025045113109017083122068113085124006035042052016064113117091080121096118028054016070115003097089107031113095018124094127093100006092005011002127110026000007127&amp;EXT=pdf&amp;INDEX=TRUE</a:t>
            </a:r>
            <a:r>
              <a:rPr lang="en-NZ"/>
              <a:t> </a:t>
            </a:r>
            <a:endParaRPr/>
          </a:p>
        </p:txBody>
      </p:sp>
      <p:sp>
        <p:nvSpPr>
          <p:cNvPr id="113" name="Google Shape;113;g2dad378844e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dad378844e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g2dad378844e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df0ce1eb21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g2df0ce1eb21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dad378844e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NZ"/>
              <a:t>These cases are focused on challenges aspects of climate legislation. </a:t>
            </a:r>
            <a:endParaRPr/>
          </a:p>
          <a:p>
            <a:pPr marL="0" lvl="0" indent="0" algn="l" rtl="0">
              <a:spcBef>
                <a:spcPts val="0"/>
              </a:spcBef>
              <a:spcAft>
                <a:spcPts val="0"/>
              </a:spcAft>
              <a:buNone/>
            </a:pPr>
            <a:endParaRPr/>
          </a:p>
          <a:p>
            <a:pPr marL="0" lvl="0" indent="0" algn="l" rtl="0">
              <a:spcBef>
                <a:spcPts val="0"/>
              </a:spcBef>
              <a:spcAft>
                <a:spcPts val="0"/>
              </a:spcAft>
              <a:buNone/>
            </a:pPr>
            <a:r>
              <a:rPr lang="en-NZ"/>
              <a:t>Ambition Gap:</a:t>
            </a:r>
            <a:endParaRPr/>
          </a:p>
          <a:p>
            <a:pPr marL="0" lvl="0" indent="0" algn="l" rtl="0">
              <a:spcBef>
                <a:spcPts val="0"/>
              </a:spcBef>
              <a:spcAft>
                <a:spcPts val="0"/>
              </a:spcAft>
              <a:buNone/>
            </a:pPr>
            <a:r>
              <a:rPr lang="en-NZ"/>
              <a:t>Netherlands (similar cases in Belgium): Govts had duty of care under national law and European Convention on Human Rights to ensure that emissions reduction targets were sufficient for each country to “do its part” to hold global warming below dangerous levels, and in line with best available science. Government ordered to increase emissions reduction targets to exceed a minimum percentage identified by the courts based on scientific evidence</a:t>
            </a:r>
            <a:endParaRPr/>
          </a:p>
          <a:p>
            <a:pPr marL="0" lvl="0" indent="0" algn="l" rtl="0">
              <a:spcBef>
                <a:spcPts val="0"/>
              </a:spcBef>
              <a:spcAft>
                <a:spcPts val="0"/>
              </a:spcAft>
              <a:buNone/>
            </a:pPr>
            <a:endParaRPr/>
          </a:p>
          <a:p>
            <a:pPr marL="0" lvl="0" indent="0" algn="l" rtl="0">
              <a:spcBef>
                <a:spcPts val="0"/>
              </a:spcBef>
              <a:spcAft>
                <a:spcPts val="0"/>
              </a:spcAft>
              <a:buNone/>
            </a:pPr>
            <a:r>
              <a:rPr lang="en-NZ"/>
              <a:t>In Germany, the Constitutional Court found that the Govt had a constitutional duty to ensure that its emissions reduction targets would not lead to future generations being subjected to drastic emissions redcutions. </a:t>
            </a:r>
            <a:endParaRPr/>
          </a:p>
          <a:p>
            <a:pPr marL="0" lvl="0" indent="0" algn="l" rtl="0">
              <a:spcBef>
                <a:spcPts val="0"/>
              </a:spcBef>
              <a:spcAft>
                <a:spcPts val="0"/>
              </a:spcAft>
              <a:buNone/>
            </a:pPr>
            <a:endParaRPr/>
          </a:p>
          <a:p>
            <a:pPr marL="0" lvl="0" indent="0" algn="l" rtl="0">
              <a:spcBef>
                <a:spcPts val="0"/>
              </a:spcBef>
              <a:spcAft>
                <a:spcPts val="0"/>
              </a:spcAft>
              <a:buNone/>
            </a:pPr>
            <a:r>
              <a:rPr lang="en-NZ"/>
              <a:t>Implementation gap: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228600" lvl="0" indent="-228600" algn="l" rtl="0">
              <a:lnSpc>
                <a:spcPct val="90000"/>
              </a:lnSpc>
              <a:spcBef>
                <a:spcPts val="1600"/>
              </a:spcBef>
              <a:spcAft>
                <a:spcPts val="0"/>
              </a:spcAft>
              <a:buClr>
                <a:schemeClr val="dk1"/>
              </a:buClr>
              <a:buSzPts val="1800"/>
              <a:buFont typeface="Avenir"/>
              <a:buChar char="•"/>
            </a:pPr>
            <a:r>
              <a:rPr lang="en-NZ" sz="1800" b="1">
                <a:latin typeface="Avenir"/>
                <a:ea typeface="Avenir"/>
                <a:cs typeface="Avenir"/>
                <a:sym typeface="Avenir"/>
              </a:rPr>
              <a:t>KEY INTERNATIONAL CASES</a:t>
            </a:r>
            <a:endParaRPr sz="1800" b="1">
              <a:latin typeface="Avenir"/>
              <a:ea typeface="Avenir"/>
              <a:cs typeface="Avenir"/>
              <a:sym typeface="Avenir"/>
            </a:endParaRPr>
          </a:p>
          <a:p>
            <a:pPr marL="685800" lvl="1" indent="-228600" algn="l" rtl="0">
              <a:lnSpc>
                <a:spcPct val="90000"/>
              </a:lnSpc>
              <a:spcBef>
                <a:spcPts val="1600"/>
              </a:spcBef>
              <a:spcAft>
                <a:spcPts val="0"/>
              </a:spcAft>
              <a:buClr>
                <a:schemeClr val="dk1"/>
              </a:buClr>
              <a:buSzPts val="1800"/>
              <a:buFont typeface="Avenir"/>
              <a:buChar char="•"/>
            </a:pPr>
            <a:r>
              <a:rPr lang="en-NZ" sz="1800" i="1">
                <a:latin typeface="Avenir"/>
                <a:ea typeface="Avenir"/>
                <a:cs typeface="Avenir"/>
                <a:sym typeface="Avenir"/>
              </a:rPr>
              <a:t>Urgenda Foundation v. State of Netherlands</a:t>
            </a:r>
            <a:r>
              <a:rPr lang="en-NZ" sz="1800">
                <a:latin typeface="Avenir"/>
                <a:ea typeface="Avenir"/>
                <a:cs typeface="Avenir"/>
                <a:sym typeface="Avenir"/>
              </a:rPr>
              <a:t>; </a:t>
            </a:r>
            <a:r>
              <a:rPr lang="en-NZ" sz="1800" i="1">
                <a:latin typeface="Avenir"/>
                <a:ea typeface="Avenir"/>
                <a:cs typeface="Avenir"/>
                <a:sym typeface="Avenir"/>
              </a:rPr>
              <a:t>Neubauer v. Germany</a:t>
            </a:r>
            <a:endParaRPr sz="1800">
              <a:latin typeface="Avenir"/>
              <a:ea typeface="Avenir"/>
              <a:cs typeface="Avenir"/>
              <a:sym typeface="Avenir"/>
            </a:endParaRPr>
          </a:p>
          <a:p>
            <a:pPr marL="685800" lvl="1" indent="-228600" algn="l" rtl="0">
              <a:lnSpc>
                <a:spcPct val="90000"/>
              </a:lnSpc>
              <a:spcBef>
                <a:spcPts val="1600"/>
              </a:spcBef>
              <a:spcAft>
                <a:spcPts val="0"/>
              </a:spcAft>
              <a:buClr>
                <a:schemeClr val="dk1"/>
              </a:buClr>
              <a:buSzPts val="1800"/>
              <a:buFont typeface="Avenir"/>
              <a:buChar char="•"/>
            </a:pPr>
            <a:r>
              <a:rPr lang="en-NZ" sz="1800">
                <a:latin typeface="Avenir"/>
                <a:ea typeface="Avenir"/>
                <a:cs typeface="Avenir"/>
                <a:sym typeface="Avenir"/>
              </a:rPr>
              <a:t>More recently, see </a:t>
            </a:r>
            <a:r>
              <a:rPr lang="en-NZ" sz="1800" i="1">
                <a:latin typeface="Avenir"/>
                <a:ea typeface="Avenir"/>
                <a:cs typeface="Avenir"/>
                <a:sym typeface="Avenir"/>
              </a:rPr>
              <a:t>Friends of the Earth v Secretary of State for Energy Security and Net Zero </a:t>
            </a:r>
            <a:r>
              <a:rPr lang="en-NZ" sz="1800">
                <a:latin typeface="Avenir"/>
                <a:ea typeface="Avenir"/>
                <a:cs typeface="Avenir"/>
                <a:sym typeface="Avenir"/>
              </a:rPr>
              <a:t>[2024] EWHC 995 (Admin) </a:t>
            </a:r>
            <a:endParaRPr sz="1800" i="1">
              <a:latin typeface="Avenir"/>
              <a:ea typeface="Avenir"/>
              <a:cs typeface="Avenir"/>
              <a:sym typeface="Avenir"/>
            </a:endParaRPr>
          </a:p>
          <a:p>
            <a:pPr marL="228600" lvl="0" indent="-228600" algn="l" rtl="0">
              <a:lnSpc>
                <a:spcPct val="90000"/>
              </a:lnSpc>
              <a:spcBef>
                <a:spcPts val="1600"/>
              </a:spcBef>
              <a:spcAft>
                <a:spcPts val="0"/>
              </a:spcAft>
              <a:buClr>
                <a:schemeClr val="dk1"/>
              </a:buClr>
              <a:buSzPts val="1800"/>
              <a:buFont typeface="Avenir"/>
              <a:buChar char="•"/>
            </a:pPr>
            <a:r>
              <a:rPr lang="en-NZ" sz="1800" b="1">
                <a:latin typeface="Avenir"/>
                <a:ea typeface="Avenir"/>
                <a:cs typeface="Avenir"/>
                <a:sym typeface="Avenir"/>
              </a:rPr>
              <a:t>DOMESTIC DEVELOPMENTS</a:t>
            </a:r>
            <a:endParaRPr sz="1800" b="1">
              <a:latin typeface="Avenir"/>
              <a:ea typeface="Avenir"/>
              <a:cs typeface="Avenir"/>
              <a:sym typeface="Avenir"/>
            </a:endParaRPr>
          </a:p>
          <a:p>
            <a:pPr marL="685800" lvl="1" indent="-228600" algn="l" rtl="0">
              <a:lnSpc>
                <a:spcPct val="90000"/>
              </a:lnSpc>
              <a:spcBef>
                <a:spcPts val="1600"/>
              </a:spcBef>
              <a:spcAft>
                <a:spcPts val="0"/>
              </a:spcAft>
              <a:buClr>
                <a:schemeClr val="dk1"/>
              </a:buClr>
              <a:buSzPts val="1800"/>
              <a:buFont typeface="Avenir"/>
              <a:buChar char="•"/>
            </a:pPr>
            <a:r>
              <a:rPr lang="en-NZ" sz="1800" i="1">
                <a:latin typeface="Avenir"/>
                <a:ea typeface="Avenir"/>
                <a:cs typeface="Avenir"/>
                <a:sym typeface="Avenir"/>
              </a:rPr>
              <a:t>Lawyers for Climate Action v Climate Change Commission </a:t>
            </a:r>
            <a:r>
              <a:rPr lang="en-NZ" sz="1800">
                <a:latin typeface="Avenir"/>
                <a:ea typeface="Avenir"/>
                <a:cs typeface="Avenir"/>
                <a:sym typeface="Avenir"/>
              </a:rPr>
              <a:t>(CA decision pending)</a:t>
            </a:r>
            <a:endParaRPr sz="1800">
              <a:latin typeface="Avenir"/>
              <a:ea typeface="Avenir"/>
              <a:cs typeface="Avenir"/>
              <a:sym typeface="Avenir"/>
            </a:endParaRPr>
          </a:p>
          <a:p>
            <a:pPr marL="685800" lvl="1" indent="-228600" algn="l" rtl="0">
              <a:lnSpc>
                <a:spcPct val="90000"/>
              </a:lnSpc>
              <a:spcBef>
                <a:spcPts val="1600"/>
              </a:spcBef>
              <a:spcAft>
                <a:spcPts val="0"/>
              </a:spcAft>
              <a:buClr>
                <a:schemeClr val="dk1"/>
              </a:buClr>
              <a:buSzPts val="1800"/>
              <a:buFont typeface="Avenir"/>
              <a:buChar char="•"/>
            </a:pPr>
            <a:r>
              <a:rPr lang="en-NZ" sz="1800" i="1">
                <a:latin typeface="Avenir"/>
                <a:ea typeface="Avenir"/>
                <a:cs typeface="Avenir"/>
                <a:sym typeface="Avenir"/>
              </a:rPr>
              <a:t>Lawyers for Climate Action v Minister for Climate Change </a:t>
            </a:r>
            <a:r>
              <a:rPr lang="en-NZ" sz="1800">
                <a:latin typeface="Avenir"/>
                <a:ea typeface="Avenir"/>
                <a:cs typeface="Avenir"/>
                <a:sym typeface="Avenir"/>
              </a:rPr>
              <a:t>[2023] NZHC 1835</a:t>
            </a:r>
            <a:endParaRPr sz="1800">
              <a:latin typeface="Avenir"/>
              <a:ea typeface="Avenir"/>
              <a:cs typeface="Avenir"/>
              <a:sym typeface="Avenir"/>
            </a:endParaRPr>
          </a:p>
          <a:p>
            <a:pPr marL="0" lvl="1" indent="0" algn="l" rtl="0">
              <a:lnSpc>
                <a:spcPct val="90000"/>
              </a:lnSpc>
              <a:spcBef>
                <a:spcPts val="1100"/>
              </a:spcBef>
              <a:spcAft>
                <a:spcPts val="0"/>
              </a:spcAft>
              <a:buClr>
                <a:schemeClr val="dk1"/>
              </a:buClr>
              <a:buSzPts val="1800"/>
              <a:buFont typeface="Arial"/>
              <a:buNone/>
            </a:pPr>
            <a:endParaRPr sz="1800">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NZ"/>
              <a:t>What’s the appropriate role of the courts in responding to climate change? </a:t>
            </a:r>
            <a:endParaRPr/>
          </a:p>
        </p:txBody>
      </p:sp>
      <p:sp>
        <p:nvSpPr>
          <p:cNvPr id="138" name="Google Shape;138;g2dad378844e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df0ce1eb2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NZ"/>
              <a:t>These cases are focused on challenges aspects of climate legislation. </a:t>
            </a:r>
            <a:endParaRPr/>
          </a:p>
          <a:p>
            <a:pPr marL="0" lvl="0" indent="0" algn="l" rtl="0">
              <a:spcBef>
                <a:spcPts val="0"/>
              </a:spcBef>
              <a:spcAft>
                <a:spcPts val="0"/>
              </a:spcAft>
              <a:buNone/>
            </a:pPr>
            <a:endParaRPr/>
          </a:p>
          <a:p>
            <a:pPr marL="0" lvl="0" indent="0" algn="l" rtl="0">
              <a:spcBef>
                <a:spcPts val="0"/>
              </a:spcBef>
              <a:spcAft>
                <a:spcPts val="0"/>
              </a:spcAft>
              <a:buNone/>
            </a:pPr>
            <a:r>
              <a:rPr lang="en-NZ"/>
              <a:t>Ambition Gap:</a:t>
            </a:r>
            <a:endParaRPr/>
          </a:p>
          <a:p>
            <a:pPr marL="0" lvl="0" indent="0" algn="l" rtl="0">
              <a:spcBef>
                <a:spcPts val="0"/>
              </a:spcBef>
              <a:spcAft>
                <a:spcPts val="0"/>
              </a:spcAft>
              <a:buNone/>
            </a:pPr>
            <a:r>
              <a:rPr lang="en-NZ"/>
              <a:t>Netherlands (similar cases in Belgium): Govts had duty of care under national law and European Convention on Human Rights to ensure that emissions reduction targets were sufficient for each country to “do its part” to hold global warming below dangerous levels, and in line with best available science. Government ordered to increase emissions reduction targets to exceed a minimum percentage identified by the courts based on scientific evidence</a:t>
            </a:r>
            <a:endParaRPr/>
          </a:p>
          <a:p>
            <a:pPr marL="0" lvl="0" indent="0" algn="l" rtl="0">
              <a:spcBef>
                <a:spcPts val="0"/>
              </a:spcBef>
              <a:spcAft>
                <a:spcPts val="0"/>
              </a:spcAft>
              <a:buNone/>
            </a:pPr>
            <a:endParaRPr/>
          </a:p>
          <a:p>
            <a:pPr marL="0" lvl="0" indent="0" algn="l" rtl="0">
              <a:spcBef>
                <a:spcPts val="0"/>
              </a:spcBef>
              <a:spcAft>
                <a:spcPts val="0"/>
              </a:spcAft>
              <a:buNone/>
            </a:pPr>
            <a:r>
              <a:rPr lang="en-NZ"/>
              <a:t>In Germany, the Constitutional Court found that the Govt had a constitutional duty to ensure that its emissions reduction targets would not lead to future generations being subjected to drastic emissions redcutions. </a:t>
            </a:r>
            <a:endParaRPr/>
          </a:p>
          <a:p>
            <a:pPr marL="0" lvl="0" indent="0" algn="l" rtl="0">
              <a:spcBef>
                <a:spcPts val="0"/>
              </a:spcBef>
              <a:spcAft>
                <a:spcPts val="0"/>
              </a:spcAft>
              <a:buNone/>
            </a:pPr>
            <a:endParaRPr/>
          </a:p>
          <a:p>
            <a:pPr marL="0" lvl="0" indent="0" algn="l" rtl="0">
              <a:spcBef>
                <a:spcPts val="0"/>
              </a:spcBef>
              <a:spcAft>
                <a:spcPts val="0"/>
              </a:spcAft>
              <a:buNone/>
            </a:pPr>
            <a:r>
              <a:rPr lang="en-NZ"/>
              <a:t>Implementation gap: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228600" lvl="0" indent="-228600" algn="l" rtl="0">
              <a:lnSpc>
                <a:spcPct val="90000"/>
              </a:lnSpc>
              <a:spcBef>
                <a:spcPts val="1600"/>
              </a:spcBef>
              <a:spcAft>
                <a:spcPts val="0"/>
              </a:spcAft>
              <a:buClr>
                <a:schemeClr val="dk1"/>
              </a:buClr>
              <a:buSzPts val="1800"/>
              <a:buFont typeface="Avenir"/>
              <a:buChar char="•"/>
            </a:pPr>
            <a:r>
              <a:rPr lang="en-NZ" sz="1800" b="1">
                <a:latin typeface="Avenir"/>
                <a:ea typeface="Avenir"/>
                <a:cs typeface="Avenir"/>
                <a:sym typeface="Avenir"/>
              </a:rPr>
              <a:t>KEY INTERNATIONAL CASES</a:t>
            </a:r>
            <a:endParaRPr sz="1800" b="1">
              <a:latin typeface="Avenir"/>
              <a:ea typeface="Avenir"/>
              <a:cs typeface="Avenir"/>
              <a:sym typeface="Avenir"/>
            </a:endParaRPr>
          </a:p>
          <a:p>
            <a:pPr marL="685800" lvl="1" indent="-228600" algn="l" rtl="0">
              <a:lnSpc>
                <a:spcPct val="90000"/>
              </a:lnSpc>
              <a:spcBef>
                <a:spcPts val="1600"/>
              </a:spcBef>
              <a:spcAft>
                <a:spcPts val="0"/>
              </a:spcAft>
              <a:buClr>
                <a:schemeClr val="dk1"/>
              </a:buClr>
              <a:buSzPts val="1800"/>
              <a:buFont typeface="Avenir"/>
              <a:buChar char="•"/>
            </a:pPr>
            <a:r>
              <a:rPr lang="en-NZ" sz="1800" i="1">
                <a:latin typeface="Avenir"/>
                <a:ea typeface="Avenir"/>
                <a:cs typeface="Avenir"/>
                <a:sym typeface="Avenir"/>
              </a:rPr>
              <a:t>Urgenda Foundation v. State of Netherlands</a:t>
            </a:r>
            <a:r>
              <a:rPr lang="en-NZ" sz="1800">
                <a:latin typeface="Avenir"/>
                <a:ea typeface="Avenir"/>
                <a:cs typeface="Avenir"/>
                <a:sym typeface="Avenir"/>
              </a:rPr>
              <a:t>; </a:t>
            </a:r>
            <a:r>
              <a:rPr lang="en-NZ" sz="1800" i="1">
                <a:latin typeface="Avenir"/>
                <a:ea typeface="Avenir"/>
                <a:cs typeface="Avenir"/>
                <a:sym typeface="Avenir"/>
              </a:rPr>
              <a:t>Neubauer v. Germany</a:t>
            </a:r>
            <a:endParaRPr sz="1800">
              <a:latin typeface="Avenir"/>
              <a:ea typeface="Avenir"/>
              <a:cs typeface="Avenir"/>
              <a:sym typeface="Avenir"/>
            </a:endParaRPr>
          </a:p>
          <a:p>
            <a:pPr marL="685800" lvl="1" indent="-228600" algn="l" rtl="0">
              <a:lnSpc>
                <a:spcPct val="90000"/>
              </a:lnSpc>
              <a:spcBef>
                <a:spcPts val="1600"/>
              </a:spcBef>
              <a:spcAft>
                <a:spcPts val="0"/>
              </a:spcAft>
              <a:buClr>
                <a:schemeClr val="dk1"/>
              </a:buClr>
              <a:buSzPts val="1800"/>
              <a:buFont typeface="Avenir"/>
              <a:buChar char="•"/>
            </a:pPr>
            <a:r>
              <a:rPr lang="en-NZ" sz="1800">
                <a:latin typeface="Avenir"/>
                <a:ea typeface="Avenir"/>
                <a:cs typeface="Avenir"/>
                <a:sym typeface="Avenir"/>
              </a:rPr>
              <a:t>More recently, see </a:t>
            </a:r>
            <a:r>
              <a:rPr lang="en-NZ" sz="1800" i="1">
                <a:latin typeface="Avenir"/>
                <a:ea typeface="Avenir"/>
                <a:cs typeface="Avenir"/>
                <a:sym typeface="Avenir"/>
              </a:rPr>
              <a:t>Friends of the Earth v Secretary of State for Energy Security and Net Zero </a:t>
            </a:r>
            <a:r>
              <a:rPr lang="en-NZ" sz="1800">
                <a:latin typeface="Avenir"/>
                <a:ea typeface="Avenir"/>
                <a:cs typeface="Avenir"/>
                <a:sym typeface="Avenir"/>
              </a:rPr>
              <a:t>[2024] EWHC 995 (Admin) </a:t>
            </a:r>
            <a:endParaRPr sz="1800" i="1">
              <a:latin typeface="Avenir"/>
              <a:ea typeface="Avenir"/>
              <a:cs typeface="Avenir"/>
              <a:sym typeface="Avenir"/>
            </a:endParaRPr>
          </a:p>
          <a:p>
            <a:pPr marL="228600" lvl="0" indent="-228600" algn="l" rtl="0">
              <a:lnSpc>
                <a:spcPct val="90000"/>
              </a:lnSpc>
              <a:spcBef>
                <a:spcPts val="1600"/>
              </a:spcBef>
              <a:spcAft>
                <a:spcPts val="0"/>
              </a:spcAft>
              <a:buClr>
                <a:schemeClr val="dk1"/>
              </a:buClr>
              <a:buSzPts val="1800"/>
              <a:buFont typeface="Avenir"/>
              <a:buChar char="•"/>
            </a:pPr>
            <a:r>
              <a:rPr lang="en-NZ" sz="1800" b="1">
                <a:latin typeface="Avenir"/>
                <a:ea typeface="Avenir"/>
                <a:cs typeface="Avenir"/>
                <a:sym typeface="Avenir"/>
              </a:rPr>
              <a:t>DOMESTIC DEVELOPMENTS</a:t>
            </a:r>
            <a:endParaRPr sz="1800" b="1">
              <a:latin typeface="Avenir"/>
              <a:ea typeface="Avenir"/>
              <a:cs typeface="Avenir"/>
              <a:sym typeface="Avenir"/>
            </a:endParaRPr>
          </a:p>
          <a:p>
            <a:pPr marL="685800" lvl="1" indent="-228600" algn="l" rtl="0">
              <a:lnSpc>
                <a:spcPct val="90000"/>
              </a:lnSpc>
              <a:spcBef>
                <a:spcPts val="1600"/>
              </a:spcBef>
              <a:spcAft>
                <a:spcPts val="0"/>
              </a:spcAft>
              <a:buClr>
                <a:schemeClr val="dk1"/>
              </a:buClr>
              <a:buSzPts val="1800"/>
              <a:buFont typeface="Avenir"/>
              <a:buChar char="•"/>
            </a:pPr>
            <a:r>
              <a:rPr lang="en-NZ" sz="1800" i="1">
                <a:latin typeface="Avenir"/>
                <a:ea typeface="Avenir"/>
                <a:cs typeface="Avenir"/>
                <a:sym typeface="Avenir"/>
              </a:rPr>
              <a:t>Lawyers for Climate Action v Climate Change Commission </a:t>
            </a:r>
            <a:r>
              <a:rPr lang="en-NZ" sz="1800">
                <a:latin typeface="Avenir"/>
                <a:ea typeface="Avenir"/>
                <a:cs typeface="Avenir"/>
                <a:sym typeface="Avenir"/>
              </a:rPr>
              <a:t>(CA decision pending)</a:t>
            </a:r>
            <a:endParaRPr sz="1800">
              <a:latin typeface="Avenir"/>
              <a:ea typeface="Avenir"/>
              <a:cs typeface="Avenir"/>
              <a:sym typeface="Avenir"/>
            </a:endParaRPr>
          </a:p>
          <a:p>
            <a:pPr marL="685800" lvl="1" indent="-228600" algn="l" rtl="0">
              <a:lnSpc>
                <a:spcPct val="90000"/>
              </a:lnSpc>
              <a:spcBef>
                <a:spcPts val="1600"/>
              </a:spcBef>
              <a:spcAft>
                <a:spcPts val="0"/>
              </a:spcAft>
              <a:buClr>
                <a:schemeClr val="dk1"/>
              </a:buClr>
              <a:buSzPts val="1800"/>
              <a:buFont typeface="Avenir"/>
              <a:buChar char="•"/>
            </a:pPr>
            <a:r>
              <a:rPr lang="en-NZ" sz="1800" i="1">
                <a:latin typeface="Avenir"/>
                <a:ea typeface="Avenir"/>
                <a:cs typeface="Avenir"/>
                <a:sym typeface="Avenir"/>
              </a:rPr>
              <a:t>Lawyers for Climate Action v Minister for Climate Change </a:t>
            </a:r>
            <a:r>
              <a:rPr lang="en-NZ" sz="1800">
                <a:latin typeface="Avenir"/>
                <a:ea typeface="Avenir"/>
                <a:cs typeface="Avenir"/>
                <a:sym typeface="Avenir"/>
              </a:rPr>
              <a:t>[2023] NZHC 1835</a:t>
            </a:r>
            <a:endParaRPr sz="1800">
              <a:latin typeface="Avenir"/>
              <a:ea typeface="Avenir"/>
              <a:cs typeface="Avenir"/>
              <a:sym typeface="Avenir"/>
            </a:endParaRPr>
          </a:p>
          <a:p>
            <a:pPr marL="0" lvl="1" indent="0" algn="l" rtl="0">
              <a:lnSpc>
                <a:spcPct val="90000"/>
              </a:lnSpc>
              <a:spcBef>
                <a:spcPts val="1100"/>
              </a:spcBef>
              <a:spcAft>
                <a:spcPts val="0"/>
              </a:spcAft>
              <a:buClr>
                <a:schemeClr val="dk1"/>
              </a:buClr>
              <a:buSzPts val="1800"/>
              <a:buFont typeface="Arial"/>
              <a:buNone/>
            </a:pPr>
            <a:endParaRPr sz="1800">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NZ"/>
              <a:t>What’s the appropriate role of the courts in responding to climate change? </a:t>
            </a:r>
            <a:endParaRPr/>
          </a:p>
        </p:txBody>
      </p:sp>
      <p:sp>
        <p:nvSpPr>
          <p:cNvPr id="153" name="Google Shape;153;g2df0ce1eb2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71f6f4b7c6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NZ"/>
              <a:t>These cases are focused on challenges aspects of climate legislation. </a:t>
            </a:r>
            <a:endParaRPr/>
          </a:p>
          <a:p>
            <a:pPr marL="0" lvl="0" indent="0" algn="l" rtl="0">
              <a:spcBef>
                <a:spcPts val="0"/>
              </a:spcBef>
              <a:spcAft>
                <a:spcPts val="0"/>
              </a:spcAft>
              <a:buNone/>
            </a:pPr>
            <a:endParaRPr/>
          </a:p>
          <a:p>
            <a:pPr marL="0" lvl="0" indent="0" algn="l" rtl="0">
              <a:spcBef>
                <a:spcPts val="0"/>
              </a:spcBef>
              <a:spcAft>
                <a:spcPts val="0"/>
              </a:spcAft>
              <a:buNone/>
            </a:pPr>
            <a:r>
              <a:rPr lang="en-NZ"/>
              <a:t>Ambition Gap:</a:t>
            </a:r>
            <a:endParaRPr/>
          </a:p>
          <a:p>
            <a:pPr marL="0" lvl="0" indent="0" algn="l" rtl="0">
              <a:spcBef>
                <a:spcPts val="0"/>
              </a:spcBef>
              <a:spcAft>
                <a:spcPts val="0"/>
              </a:spcAft>
              <a:buNone/>
            </a:pPr>
            <a:r>
              <a:rPr lang="en-NZ"/>
              <a:t>Netherlands (similar cases in Belgium): Govts had duty of care under national law and European Convention on Human Rights to ensure that emissions reduction targets were sufficient for each country to “do its part” to hold global warming below dangerous levels, and in line with best available science. Government ordered to increase emissions reduction targets to exceed a minimum percentage identified by the courts based on scientific evidence</a:t>
            </a:r>
            <a:endParaRPr/>
          </a:p>
          <a:p>
            <a:pPr marL="0" lvl="0" indent="0" algn="l" rtl="0">
              <a:spcBef>
                <a:spcPts val="0"/>
              </a:spcBef>
              <a:spcAft>
                <a:spcPts val="0"/>
              </a:spcAft>
              <a:buNone/>
            </a:pPr>
            <a:endParaRPr/>
          </a:p>
          <a:p>
            <a:pPr marL="0" lvl="0" indent="0" algn="l" rtl="0">
              <a:spcBef>
                <a:spcPts val="0"/>
              </a:spcBef>
              <a:spcAft>
                <a:spcPts val="0"/>
              </a:spcAft>
              <a:buNone/>
            </a:pPr>
            <a:r>
              <a:rPr lang="en-NZ"/>
              <a:t>In Germany, the Constitutional Court found that the Govt had a constitutional duty to ensure that its emissions reduction targets would not lead to future generations being subjected to drastic emissions redcutions. </a:t>
            </a:r>
            <a:endParaRPr/>
          </a:p>
          <a:p>
            <a:pPr marL="0" lvl="0" indent="0" algn="l" rtl="0">
              <a:spcBef>
                <a:spcPts val="0"/>
              </a:spcBef>
              <a:spcAft>
                <a:spcPts val="0"/>
              </a:spcAft>
              <a:buNone/>
            </a:pPr>
            <a:endParaRPr/>
          </a:p>
          <a:p>
            <a:pPr marL="0" lvl="0" indent="0" algn="l" rtl="0">
              <a:spcBef>
                <a:spcPts val="0"/>
              </a:spcBef>
              <a:spcAft>
                <a:spcPts val="0"/>
              </a:spcAft>
              <a:buNone/>
            </a:pPr>
            <a:r>
              <a:rPr lang="en-NZ"/>
              <a:t>Implementation gap: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228600" lvl="0" indent="-228600" algn="l" rtl="0">
              <a:lnSpc>
                <a:spcPct val="90000"/>
              </a:lnSpc>
              <a:spcBef>
                <a:spcPts val="1600"/>
              </a:spcBef>
              <a:spcAft>
                <a:spcPts val="0"/>
              </a:spcAft>
              <a:buClr>
                <a:schemeClr val="dk1"/>
              </a:buClr>
              <a:buSzPts val="1800"/>
              <a:buFont typeface="Avenir"/>
              <a:buChar char="•"/>
            </a:pPr>
            <a:r>
              <a:rPr lang="en-NZ" sz="1800" b="1">
                <a:latin typeface="Avenir"/>
                <a:ea typeface="Avenir"/>
                <a:cs typeface="Avenir"/>
                <a:sym typeface="Avenir"/>
              </a:rPr>
              <a:t>KEY INTERNATIONAL CASES</a:t>
            </a:r>
            <a:endParaRPr sz="1800" b="1">
              <a:latin typeface="Avenir"/>
              <a:ea typeface="Avenir"/>
              <a:cs typeface="Avenir"/>
              <a:sym typeface="Avenir"/>
            </a:endParaRPr>
          </a:p>
          <a:p>
            <a:pPr marL="685800" lvl="1" indent="-228600" algn="l" rtl="0">
              <a:lnSpc>
                <a:spcPct val="90000"/>
              </a:lnSpc>
              <a:spcBef>
                <a:spcPts val="1600"/>
              </a:spcBef>
              <a:spcAft>
                <a:spcPts val="0"/>
              </a:spcAft>
              <a:buClr>
                <a:schemeClr val="dk1"/>
              </a:buClr>
              <a:buSzPts val="1800"/>
              <a:buFont typeface="Avenir"/>
              <a:buChar char="•"/>
            </a:pPr>
            <a:r>
              <a:rPr lang="en-NZ" sz="1800" i="1">
                <a:latin typeface="Avenir"/>
                <a:ea typeface="Avenir"/>
                <a:cs typeface="Avenir"/>
                <a:sym typeface="Avenir"/>
              </a:rPr>
              <a:t>Urgenda Foundation v. State of Netherlands</a:t>
            </a:r>
            <a:r>
              <a:rPr lang="en-NZ" sz="1800">
                <a:latin typeface="Avenir"/>
                <a:ea typeface="Avenir"/>
                <a:cs typeface="Avenir"/>
                <a:sym typeface="Avenir"/>
              </a:rPr>
              <a:t>; </a:t>
            </a:r>
            <a:r>
              <a:rPr lang="en-NZ" sz="1800" i="1">
                <a:latin typeface="Avenir"/>
                <a:ea typeface="Avenir"/>
                <a:cs typeface="Avenir"/>
                <a:sym typeface="Avenir"/>
              </a:rPr>
              <a:t>Neubauer v. Germany</a:t>
            </a:r>
            <a:endParaRPr sz="1800">
              <a:latin typeface="Avenir"/>
              <a:ea typeface="Avenir"/>
              <a:cs typeface="Avenir"/>
              <a:sym typeface="Avenir"/>
            </a:endParaRPr>
          </a:p>
          <a:p>
            <a:pPr marL="685800" lvl="1" indent="-228600" algn="l" rtl="0">
              <a:lnSpc>
                <a:spcPct val="90000"/>
              </a:lnSpc>
              <a:spcBef>
                <a:spcPts val="1600"/>
              </a:spcBef>
              <a:spcAft>
                <a:spcPts val="0"/>
              </a:spcAft>
              <a:buClr>
                <a:schemeClr val="dk1"/>
              </a:buClr>
              <a:buSzPts val="1800"/>
              <a:buFont typeface="Avenir"/>
              <a:buChar char="•"/>
            </a:pPr>
            <a:r>
              <a:rPr lang="en-NZ" sz="1800">
                <a:latin typeface="Avenir"/>
                <a:ea typeface="Avenir"/>
                <a:cs typeface="Avenir"/>
                <a:sym typeface="Avenir"/>
              </a:rPr>
              <a:t>More recently, see </a:t>
            </a:r>
            <a:r>
              <a:rPr lang="en-NZ" sz="1800" i="1">
                <a:latin typeface="Avenir"/>
                <a:ea typeface="Avenir"/>
                <a:cs typeface="Avenir"/>
                <a:sym typeface="Avenir"/>
              </a:rPr>
              <a:t>Friends of the Earth v Secretary of State for Energy Security and Net Zero </a:t>
            </a:r>
            <a:r>
              <a:rPr lang="en-NZ" sz="1800">
                <a:latin typeface="Avenir"/>
                <a:ea typeface="Avenir"/>
                <a:cs typeface="Avenir"/>
                <a:sym typeface="Avenir"/>
              </a:rPr>
              <a:t>[2024] EWHC 995 (Admin) </a:t>
            </a:r>
            <a:endParaRPr sz="1800" i="1">
              <a:latin typeface="Avenir"/>
              <a:ea typeface="Avenir"/>
              <a:cs typeface="Avenir"/>
              <a:sym typeface="Avenir"/>
            </a:endParaRPr>
          </a:p>
          <a:p>
            <a:pPr marL="228600" lvl="0" indent="-228600" algn="l" rtl="0">
              <a:lnSpc>
                <a:spcPct val="90000"/>
              </a:lnSpc>
              <a:spcBef>
                <a:spcPts val="1600"/>
              </a:spcBef>
              <a:spcAft>
                <a:spcPts val="0"/>
              </a:spcAft>
              <a:buClr>
                <a:schemeClr val="dk1"/>
              </a:buClr>
              <a:buSzPts val="1800"/>
              <a:buFont typeface="Avenir"/>
              <a:buChar char="•"/>
            </a:pPr>
            <a:r>
              <a:rPr lang="en-NZ" sz="1800" b="1">
                <a:latin typeface="Avenir"/>
                <a:ea typeface="Avenir"/>
                <a:cs typeface="Avenir"/>
                <a:sym typeface="Avenir"/>
              </a:rPr>
              <a:t>DOMESTIC DEVELOPMENTS</a:t>
            </a:r>
            <a:endParaRPr sz="1800" b="1">
              <a:latin typeface="Avenir"/>
              <a:ea typeface="Avenir"/>
              <a:cs typeface="Avenir"/>
              <a:sym typeface="Avenir"/>
            </a:endParaRPr>
          </a:p>
          <a:p>
            <a:pPr marL="685800" lvl="1" indent="-228600" algn="l" rtl="0">
              <a:lnSpc>
                <a:spcPct val="90000"/>
              </a:lnSpc>
              <a:spcBef>
                <a:spcPts val="1600"/>
              </a:spcBef>
              <a:spcAft>
                <a:spcPts val="0"/>
              </a:spcAft>
              <a:buClr>
                <a:schemeClr val="dk1"/>
              </a:buClr>
              <a:buSzPts val="1800"/>
              <a:buFont typeface="Avenir"/>
              <a:buChar char="•"/>
            </a:pPr>
            <a:r>
              <a:rPr lang="en-NZ" sz="1800" i="1">
                <a:latin typeface="Avenir"/>
                <a:ea typeface="Avenir"/>
                <a:cs typeface="Avenir"/>
                <a:sym typeface="Avenir"/>
              </a:rPr>
              <a:t>Lawyers for Climate Action v Climate Change Commission </a:t>
            </a:r>
            <a:r>
              <a:rPr lang="en-NZ" sz="1800">
                <a:latin typeface="Avenir"/>
                <a:ea typeface="Avenir"/>
                <a:cs typeface="Avenir"/>
                <a:sym typeface="Avenir"/>
              </a:rPr>
              <a:t>(CA decision pending)</a:t>
            </a:r>
            <a:endParaRPr sz="1800">
              <a:latin typeface="Avenir"/>
              <a:ea typeface="Avenir"/>
              <a:cs typeface="Avenir"/>
              <a:sym typeface="Avenir"/>
            </a:endParaRPr>
          </a:p>
          <a:p>
            <a:pPr marL="685800" lvl="1" indent="-228600" algn="l" rtl="0">
              <a:lnSpc>
                <a:spcPct val="90000"/>
              </a:lnSpc>
              <a:spcBef>
                <a:spcPts val="1600"/>
              </a:spcBef>
              <a:spcAft>
                <a:spcPts val="0"/>
              </a:spcAft>
              <a:buClr>
                <a:schemeClr val="dk1"/>
              </a:buClr>
              <a:buSzPts val="1800"/>
              <a:buFont typeface="Avenir"/>
              <a:buChar char="•"/>
            </a:pPr>
            <a:r>
              <a:rPr lang="en-NZ" sz="1800" i="1">
                <a:latin typeface="Avenir"/>
                <a:ea typeface="Avenir"/>
                <a:cs typeface="Avenir"/>
                <a:sym typeface="Avenir"/>
              </a:rPr>
              <a:t>Lawyers for Climate Action v Minister for Climate Change </a:t>
            </a:r>
            <a:r>
              <a:rPr lang="en-NZ" sz="1800">
                <a:latin typeface="Avenir"/>
                <a:ea typeface="Avenir"/>
                <a:cs typeface="Avenir"/>
                <a:sym typeface="Avenir"/>
              </a:rPr>
              <a:t>[2023] NZHC 1835</a:t>
            </a:r>
            <a:endParaRPr sz="1800">
              <a:latin typeface="Avenir"/>
              <a:ea typeface="Avenir"/>
              <a:cs typeface="Avenir"/>
              <a:sym typeface="Avenir"/>
            </a:endParaRPr>
          </a:p>
          <a:p>
            <a:pPr marL="0" lvl="1" indent="0" algn="l" rtl="0">
              <a:lnSpc>
                <a:spcPct val="90000"/>
              </a:lnSpc>
              <a:spcBef>
                <a:spcPts val="1100"/>
              </a:spcBef>
              <a:spcAft>
                <a:spcPts val="0"/>
              </a:spcAft>
              <a:buClr>
                <a:schemeClr val="dk1"/>
              </a:buClr>
              <a:buSzPts val="1800"/>
              <a:buFont typeface="Arial"/>
              <a:buNone/>
            </a:pPr>
            <a:endParaRPr sz="1800">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NZ"/>
              <a:t>What’s the appropriate role of the courts in responding to climate change? </a:t>
            </a:r>
            <a:endParaRPr/>
          </a:p>
        </p:txBody>
      </p:sp>
      <p:sp>
        <p:nvSpPr>
          <p:cNvPr id="170" name="Google Shape;170;g271f6f4b7c6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de3654a0ba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NZ"/>
              <a:t>These cases are focused on challenges aspects of climate legislation. </a:t>
            </a:r>
            <a:endParaRPr/>
          </a:p>
          <a:p>
            <a:pPr marL="0" lvl="0" indent="0" algn="l" rtl="0">
              <a:spcBef>
                <a:spcPts val="0"/>
              </a:spcBef>
              <a:spcAft>
                <a:spcPts val="0"/>
              </a:spcAft>
              <a:buNone/>
            </a:pPr>
            <a:endParaRPr/>
          </a:p>
          <a:p>
            <a:pPr marL="0" lvl="0" indent="0" algn="l" rtl="0">
              <a:spcBef>
                <a:spcPts val="0"/>
              </a:spcBef>
              <a:spcAft>
                <a:spcPts val="0"/>
              </a:spcAft>
              <a:buNone/>
            </a:pPr>
            <a:r>
              <a:rPr lang="en-NZ"/>
              <a:t>What’s the appropriate role of the courts in responding to climate change? </a:t>
            </a:r>
            <a:endParaRPr/>
          </a:p>
        </p:txBody>
      </p:sp>
      <p:sp>
        <p:nvSpPr>
          <p:cNvPr id="178" name="Google Shape;178;g2de3654a0ba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8" name="Google Shape;1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8"/>
          <p:cNvSpPr>
            <a:spLocks noGrp="1"/>
          </p:cNvSpPr>
          <p:nvPr>
            <p:ph type="pic" idx="2"/>
          </p:nvPr>
        </p:nvSpPr>
        <p:spPr>
          <a:xfrm>
            <a:off x="5183188" y="987425"/>
            <a:ext cx="6172200" cy="4873625"/>
          </a:xfrm>
          <a:prstGeom prst="rect">
            <a:avLst/>
          </a:prstGeom>
          <a:noFill/>
          <a:ln>
            <a:noFill/>
          </a:ln>
        </p:spPr>
      </p:sp>
      <p:sp>
        <p:nvSpPr>
          <p:cNvPr id="80" name="Google Shape;80;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
        <p:cNvGrpSpPr/>
        <p:nvPr/>
      </p:nvGrpSpPr>
      <p:grpSpPr>
        <a:xfrm>
          <a:off x="0" y="0"/>
          <a:ext cx="0" cy="0"/>
          <a:chOff x="0" y="0"/>
          <a:chExt cx="0" cy="0"/>
        </a:xfrm>
      </p:grpSpPr>
      <p:sp>
        <p:nvSpPr>
          <p:cNvPr id="38" name="Google Shape;38;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 name="Google Shape;4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3" name="Google Shape;73;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Z"/>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Google Shape;2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Z"/>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9"/>
        <p:cNvGrpSpPr/>
        <p:nvPr/>
      </p:nvGrpSpPr>
      <p:grpSpPr>
        <a:xfrm>
          <a:off x="0" y="0"/>
          <a:ext cx="0" cy="0"/>
          <a:chOff x="0" y="0"/>
          <a:chExt cx="0" cy="0"/>
        </a:xfrm>
      </p:grpSpPr>
      <p:pic>
        <p:nvPicPr>
          <p:cNvPr id="100" name="Google Shape;100;p1"/>
          <p:cNvPicPr preferRelativeResize="0"/>
          <p:nvPr/>
        </p:nvPicPr>
        <p:blipFill rotWithShape="1">
          <a:blip r:embed="rId3">
            <a:alphaModFix/>
          </a:blip>
          <a:srcRect/>
          <a:stretch/>
        </p:blipFill>
        <p:spPr>
          <a:xfrm>
            <a:off x="20" y="10"/>
            <a:ext cx="6024134" cy="685799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ln>
            <a:noFill/>
          </a:ln>
        </p:spPr>
      </p:pic>
      <p:pic>
        <p:nvPicPr>
          <p:cNvPr id="101" name="Google Shape;101;p1"/>
          <p:cNvPicPr preferRelativeResize="0"/>
          <p:nvPr/>
        </p:nvPicPr>
        <p:blipFill>
          <a:blip r:embed="rId4">
            <a:alphaModFix/>
          </a:blip>
          <a:stretch>
            <a:fillRect/>
          </a:stretch>
        </p:blipFill>
        <p:spPr>
          <a:xfrm>
            <a:off x="6024150" y="2429275"/>
            <a:ext cx="6084600" cy="943100"/>
          </a:xfrm>
          <a:prstGeom prst="rect">
            <a:avLst/>
          </a:prstGeom>
          <a:noFill/>
          <a:ln>
            <a:noFill/>
          </a:ln>
        </p:spPr>
      </p:pic>
      <p:sp>
        <p:nvSpPr>
          <p:cNvPr id="102" name="Google Shape;102;p1"/>
          <p:cNvSpPr txBox="1"/>
          <p:nvPr/>
        </p:nvSpPr>
        <p:spPr>
          <a:xfrm>
            <a:off x="6779350" y="4090650"/>
            <a:ext cx="4159800" cy="94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NZ" sz="2800">
                <a:solidFill>
                  <a:schemeClr val="lt1"/>
                </a:solidFill>
                <a:latin typeface="Avenir"/>
                <a:ea typeface="Avenir"/>
                <a:cs typeface="Avenir"/>
                <a:sym typeface="Avenir"/>
              </a:rPr>
              <a:t>Presentation at the ILANZ Conference 2024</a:t>
            </a:r>
            <a:endParaRPr sz="2800">
              <a:solidFill>
                <a:schemeClr val="lt1"/>
              </a:solidFill>
              <a:latin typeface="Avenir"/>
              <a:ea typeface="Avenir"/>
              <a:cs typeface="Avenir"/>
              <a:sym typeface="Avenir"/>
            </a:endParaRPr>
          </a:p>
          <a:p>
            <a:pPr marL="0" lvl="0" indent="0" algn="ctr" rtl="0">
              <a:spcBef>
                <a:spcPts val="0"/>
              </a:spcBef>
              <a:spcAft>
                <a:spcPts val="0"/>
              </a:spcAft>
              <a:buNone/>
            </a:pPr>
            <a:endParaRPr sz="2800">
              <a:solidFill>
                <a:schemeClr val="lt1"/>
              </a:solidFill>
              <a:latin typeface="Avenir"/>
              <a:ea typeface="Avenir"/>
              <a:cs typeface="Avenir"/>
              <a:sym typeface="Avenir"/>
            </a:endParaRPr>
          </a:p>
          <a:p>
            <a:pPr marL="0" lvl="0" indent="0" algn="ctr" rtl="0">
              <a:spcBef>
                <a:spcPts val="0"/>
              </a:spcBef>
              <a:spcAft>
                <a:spcPts val="0"/>
              </a:spcAft>
              <a:buNone/>
            </a:pPr>
            <a:endParaRPr>
              <a:solidFill>
                <a:schemeClr val="lt1"/>
              </a:solidFill>
              <a:latin typeface="Avenir"/>
              <a:ea typeface="Avenir"/>
              <a:cs typeface="Avenir"/>
              <a:sym typeface="Avenir"/>
            </a:endParaRPr>
          </a:p>
          <a:p>
            <a:pPr marL="0" lvl="0" indent="0" algn="ctr" rtl="0">
              <a:spcBef>
                <a:spcPts val="0"/>
              </a:spcBef>
              <a:spcAft>
                <a:spcPts val="0"/>
              </a:spcAft>
              <a:buNone/>
            </a:pPr>
            <a:endParaRPr>
              <a:solidFill>
                <a:schemeClr val="lt1"/>
              </a:solidFill>
              <a:latin typeface="Avenir"/>
              <a:ea typeface="Avenir"/>
              <a:cs typeface="Avenir"/>
              <a:sym typeface="Avenir"/>
            </a:endParaRPr>
          </a:p>
          <a:p>
            <a:pPr marL="0" lvl="0" indent="0" algn="ctr" rtl="0">
              <a:spcBef>
                <a:spcPts val="0"/>
              </a:spcBef>
              <a:spcAft>
                <a:spcPts val="0"/>
              </a:spcAft>
              <a:buNone/>
            </a:pPr>
            <a:r>
              <a:rPr lang="en-NZ">
                <a:solidFill>
                  <a:schemeClr val="lt1"/>
                </a:solidFill>
                <a:latin typeface="Avenir"/>
                <a:ea typeface="Avenir"/>
                <a:cs typeface="Avenir"/>
                <a:sym typeface="Avenir"/>
              </a:rPr>
              <a:t>Jessica Palairet</a:t>
            </a:r>
            <a:endParaRPr>
              <a:solidFill>
                <a:schemeClr val="lt1"/>
              </a:solidFill>
              <a:latin typeface="Avenir"/>
              <a:ea typeface="Avenir"/>
              <a:cs typeface="Avenir"/>
              <a:sym typeface="Avenir"/>
            </a:endParaRPr>
          </a:p>
          <a:p>
            <a:pPr marL="0" lvl="0" indent="0" algn="ctr" rtl="0">
              <a:spcBef>
                <a:spcPts val="0"/>
              </a:spcBef>
              <a:spcAft>
                <a:spcPts val="0"/>
              </a:spcAft>
              <a:buNone/>
            </a:pPr>
            <a:r>
              <a:rPr lang="en-NZ">
                <a:solidFill>
                  <a:schemeClr val="lt1"/>
                </a:solidFill>
                <a:latin typeface="Avenir"/>
                <a:ea typeface="Avenir"/>
                <a:cs typeface="Avenir"/>
                <a:sym typeface="Avenir"/>
              </a:rPr>
              <a:t>jessica@lawyersforclimateaction.nz</a:t>
            </a:r>
            <a:endParaRPr>
              <a:solidFill>
                <a:schemeClr val="lt1"/>
              </a:solidFill>
              <a:latin typeface="Avenir"/>
              <a:ea typeface="Avenir"/>
              <a:cs typeface="Avenir"/>
              <a:sym typeface="Aveni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sp>
        <p:nvSpPr>
          <p:cNvPr id="195" name="Google Shape;195;g271f6f4b7c6_0_25"/>
          <p:cNvSpPr txBox="1">
            <a:spLocks noGrp="1"/>
          </p:cNvSpPr>
          <p:nvPr>
            <p:ph type="title"/>
          </p:nvPr>
        </p:nvSpPr>
        <p:spPr>
          <a:xfrm>
            <a:off x="4635500" y="618200"/>
            <a:ext cx="7556400" cy="817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NZ" sz="3600" b="1">
                <a:latin typeface="Avenir"/>
                <a:ea typeface="Avenir"/>
                <a:cs typeface="Avenir"/>
                <a:sym typeface="Avenir"/>
              </a:rPr>
              <a:t>B) Key takeaways</a:t>
            </a:r>
            <a:endParaRPr sz="3600" b="1">
              <a:latin typeface="Avenir"/>
              <a:ea typeface="Avenir"/>
              <a:cs typeface="Avenir"/>
              <a:sym typeface="Avenir"/>
            </a:endParaRPr>
          </a:p>
        </p:txBody>
      </p:sp>
      <p:pic>
        <p:nvPicPr>
          <p:cNvPr id="196" name="Google Shape;196;g271f6f4b7c6_0_25" descr="A body of water with a mountain in the background&#10;&#10;Description automatically generated"/>
          <p:cNvPicPr preferRelativeResize="0"/>
          <p:nvPr/>
        </p:nvPicPr>
        <p:blipFill rotWithShape="1">
          <a:blip r:embed="rId3">
            <a:alphaModFix/>
          </a:blip>
          <a:srcRect/>
          <a:stretch/>
        </p:blipFill>
        <p:spPr>
          <a:xfrm flipH="1">
            <a:off x="-1187917" y="800"/>
            <a:ext cx="5823418" cy="6856412"/>
          </a:xfrm>
          <a:custGeom>
            <a:avLst/>
            <a:gdLst/>
            <a:ahLst/>
            <a:cxnLst/>
            <a:rect l="l" t="t" r="r" b="b"/>
            <a:pathLst>
              <a:path w="6470464" h="6856412" extrusionOk="0">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a:noFill/>
          <a:ln>
            <a:noFill/>
          </a:ln>
        </p:spPr>
      </p:pic>
      <p:cxnSp>
        <p:nvCxnSpPr>
          <p:cNvPr id="197" name="Google Shape;197;g271f6f4b7c6_0_25"/>
          <p:cNvCxnSpPr/>
          <p:nvPr/>
        </p:nvCxnSpPr>
        <p:spPr>
          <a:xfrm rot="10800000" flipH="1">
            <a:off x="5095875" y="1555700"/>
            <a:ext cx="6937200" cy="31800"/>
          </a:xfrm>
          <a:prstGeom prst="straightConnector1">
            <a:avLst/>
          </a:prstGeom>
          <a:noFill/>
          <a:ln w="19050" cap="flat" cmpd="sng">
            <a:solidFill>
              <a:schemeClr val="dk1"/>
            </a:solidFill>
            <a:prstDash val="solid"/>
            <a:miter lim="800000"/>
            <a:headEnd type="none" w="sm" len="sm"/>
            <a:tailEnd type="none" w="sm" len="sm"/>
          </a:ln>
        </p:spPr>
      </p:cxnSp>
      <p:sp>
        <p:nvSpPr>
          <p:cNvPr id="198" name="Google Shape;198;g271f6f4b7c6_0_25"/>
          <p:cNvSpPr txBox="1">
            <a:spLocks noGrp="1"/>
          </p:cNvSpPr>
          <p:nvPr>
            <p:ph type="body" idx="1"/>
          </p:nvPr>
        </p:nvSpPr>
        <p:spPr>
          <a:xfrm>
            <a:off x="5041900" y="2076049"/>
            <a:ext cx="7234800" cy="322625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600"/>
              </a:spcBef>
              <a:spcAft>
                <a:spcPts val="0"/>
              </a:spcAft>
              <a:buSzPts val="1800"/>
              <a:buFont typeface="Avenir"/>
              <a:buChar char="•"/>
            </a:pPr>
            <a:r>
              <a:rPr lang="en-NZ" sz="1800" b="1" dirty="0">
                <a:latin typeface="Avenir"/>
                <a:ea typeface="Avenir"/>
                <a:cs typeface="Avenir"/>
                <a:sym typeface="Avenir"/>
              </a:rPr>
              <a:t>Decisions which affect climate change, but aren’t strictly ‘climate decisions’, are increasingly being subject to scrutiny</a:t>
            </a:r>
            <a:endParaRPr sz="1800" b="1" dirty="0">
              <a:latin typeface="Avenir"/>
              <a:ea typeface="Avenir"/>
              <a:cs typeface="Avenir"/>
              <a:sym typeface="Avenir"/>
            </a:endParaRPr>
          </a:p>
          <a:p>
            <a:pPr marL="228600" lvl="0" indent="-228600" algn="l" rtl="0">
              <a:lnSpc>
                <a:spcPct val="90000"/>
              </a:lnSpc>
              <a:spcBef>
                <a:spcPts val="1600"/>
              </a:spcBef>
              <a:spcAft>
                <a:spcPts val="0"/>
              </a:spcAft>
              <a:buSzPts val="1800"/>
              <a:buFont typeface="Avenir"/>
              <a:buChar char="•"/>
            </a:pPr>
            <a:r>
              <a:rPr lang="en-NZ" sz="1800" b="1" dirty="0">
                <a:latin typeface="Avenir"/>
                <a:ea typeface="Avenir"/>
                <a:cs typeface="Avenir"/>
                <a:sym typeface="Avenir"/>
              </a:rPr>
              <a:t>Statute-specific assessment. While the law is still being developed with many of these cases are moving through the courts, it is potentially more difficult to establish errors in decision-making</a:t>
            </a:r>
            <a:endParaRPr sz="1800" b="1" dirty="0">
              <a:latin typeface="Avenir"/>
              <a:ea typeface="Avenir"/>
              <a:cs typeface="Avenir"/>
              <a:sym typeface="Avenir"/>
            </a:endParaRPr>
          </a:p>
          <a:p>
            <a:pPr marL="228600" lvl="0" indent="-228600" algn="l" rtl="0">
              <a:lnSpc>
                <a:spcPct val="90000"/>
              </a:lnSpc>
              <a:spcBef>
                <a:spcPts val="1600"/>
              </a:spcBef>
              <a:spcAft>
                <a:spcPts val="0"/>
              </a:spcAft>
              <a:buSzPts val="1800"/>
              <a:buFont typeface="Avenir"/>
              <a:buChar char="•"/>
            </a:pPr>
            <a:r>
              <a:rPr lang="en-NZ" sz="1800" b="1" dirty="0">
                <a:latin typeface="Avenir"/>
                <a:ea typeface="Avenir"/>
                <a:cs typeface="Avenir"/>
                <a:sym typeface="Avenir"/>
              </a:rPr>
              <a:t>When in doubt, best practice decision-making might require consideration of whether climate might be relevant to a decision</a:t>
            </a:r>
            <a:endParaRPr sz="1800" b="1" dirty="0">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sp>
        <p:nvSpPr>
          <p:cNvPr id="203" name="Google Shape;203;g2dad378844e_0_55"/>
          <p:cNvSpPr txBox="1">
            <a:spLocks noGrp="1"/>
          </p:cNvSpPr>
          <p:nvPr>
            <p:ph type="title"/>
          </p:nvPr>
        </p:nvSpPr>
        <p:spPr>
          <a:xfrm>
            <a:off x="214150" y="649950"/>
            <a:ext cx="7114200" cy="817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ct val="100000"/>
              <a:buFont typeface="Avenir"/>
              <a:buNone/>
            </a:pPr>
            <a:r>
              <a:rPr lang="en-NZ" sz="3600" b="1">
                <a:latin typeface="Avenir"/>
                <a:ea typeface="Avenir"/>
                <a:cs typeface="Avenir"/>
                <a:sym typeface="Avenir"/>
              </a:rPr>
              <a:t>C) Novel Corporate Accountability</a:t>
            </a:r>
            <a:endParaRPr sz="3600" b="1">
              <a:latin typeface="Avenir"/>
              <a:ea typeface="Avenir"/>
              <a:cs typeface="Avenir"/>
              <a:sym typeface="Avenir"/>
            </a:endParaRPr>
          </a:p>
        </p:txBody>
      </p:sp>
      <p:pic>
        <p:nvPicPr>
          <p:cNvPr id="204" name="Google Shape;204;g2dad378844e_0_55" descr="A body of water with a mountain in the background&#10;&#10;Description automatically generated"/>
          <p:cNvPicPr preferRelativeResize="0"/>
          <p:nvPr/>
        </p:nvPicPr>
        <p:blipFill rotWithShape="1">
          <a:blip r:embed="rId3">
            <a:alphaModFix/>
          </a:blip>
          <a:srcRect/>
          <a:stretch/>
        </p:blipFill>
        <p:spPr>
          <a:xfrm>
            <a:off x="8127270" y="800"/>
            <a:ext cx="6470464" cy="6856412"/>
          </a:xfrm>
          <a:custGeom>
            <a:avLst/>
            <a:gdLst/>
            <a:ahLst/>
            <a:cxnLst/>
            <a:rect l="l" t="t" r="r" b="b"/>
            <a:pathLst>
              <a:path w="6470464" h="6856412" extrusionOk="0">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a:noFill/>
          <a:ln>
            <a:noFill/>
          </a:ln>
        </p:spPr>
      </p:pic>
      <p:cxnSp>
        <p:nvCxnSpPr>
          <p:cNvPr id="205" name="Google Shape;205;g2dad378844e_0_55"/>
          <p:cNvCxnSpPr/>
          <p:nvPr/>
        </p:nvCxnSpPr>
        <p:spPr>
          <a:xfrm>
            <a:off x="615820" y="1594099"/>
            <a:ext cx="5032500" cy="0"/>
          </a:xfrm>
          <a:prstGeom prst="straightConnector1">
            <a:avLst/>
          </a:prstGeom>
          <a:noFill/>
          <a:ln w="19050" cap="flat" cmpd="sng">
            <a:solidFill>
              <a:schemeClr val="dk1"/>
            </a:solidFill>
            <a:prstDash val="solid"/>
            <a:miter lim="800000"/>
            <a:headEnd type="none" w="sm" len="sm"/>
            <a:tailEnd type="none" w="sm" len="sm"/>
          </a:ln>
        </p:spPr>
      </p:cxnSp>
      <p:sp>
        <p:nvSpPr>
          <p:cNvPr id="206" name="Google Shape;206;g2dad378844e_0_55"/>
          <p:cNvSpPr/>
          <p:nvPr/>
        </p:nvSpPr>
        <p:spPr>
          <a:xfrm>
            <a:off x="617650" y="1879825"/>
            <a:ext cx="1164300" cy="1128000"/>
          </a:xfrm>
          <a:prstGeom prst="roundRect">
            <a:avLst>
              <a:gd name="adj" fmla="val 16667"/>
            </a:avLst>
          </a:prstGeom>
          <a:solidFill>
            <a:srgbClr val="707E8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NZ" sz="1700" b="1">
                <a:solidFill>
                  <a:schemeClr val="lt1"/>
                </a:solidFill>
                <a:latin typeface="Avenir"/>
                <a:ea typeface="Avenir"/>
                <a:cs typeface="Avenir"/>
                <a:sym typeface="Avenir"/>
              </a:rPr>
              <a:t>‘Polluter pays’ </a:t>
            </a:r>
            <a:endParaRPr sz="1700" b="1">
              <a:solidFill>
                <a:schemeClr val="lt1"/>
              </a:solidFill>
              <a:latin typeface="Avenir"/>
              <a:ea typeface="Avenir"/>
              <a:cs typeface="Avenir"/>
              <a:sym typeface="Avenir"/>
            </a:endParaRPr>
          </a:p>
        </p:txBody>
      </p:sp>
      <p:sp>
        <p:nvSpPr>
          <p:cNvPr id="207" name="Google Shape;207;g2dad378844e_0_55"/>
          <p:cNvSpPr/>
          <p:nvPr/>
        </p:nvSpPr>
        <p:spPr>
          <a:xfrm>
            <a:off x="2051600" y="1879825"/>
            <a:ext cx="4149900" cy="1128000"/>
          </a:xfrm>
          <a:prstGeom prst="roundRect">
            <a:avLst>
              <a:gd name="adj" fmla="val 16667"/>
            </a:avLst>
          </a:prstGeom>
          <a:solidFill>
            <a:srgbClr val="A4AD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300" b="1">
              <a:solidFill>
                <a:schemeClr val="lt1"/>
              </a:solidFill>
              <a:latin typeface="Avenir"/>
              <a:ea typeface="Avenir"/>
              <a:cs typeface="Avenir"/>
              <a:sym typeface="Avenir"/>
            </a:endParaRPr>
          </a:p>
          <a:p>
            <a:pPr marL="0" lvl="0" indent="0" algn="ctr" rtl="0">
              <a:spcBef>
                <a:spcPts val="0"/>
              </a:spcBef>
              <a:spcAft>
                <a:spcPts val="0"/>
              </a:spcAft>
              <a:buClr>
                <a:schemeClr val="dk1"/>
              </a:buClr>
              <a:buSzPts val="1100"/>
              <a:buFont typeface="Arial"/>
              <a:buNone/>
            </a:pPr>
            <a:r>
              <a:rPr lang="en-NZ" sz="1300" i="1">
                <a:solidFill>
                  <a:schemeClr val="dk1"/>
                </a:solidFill>
                <a:latin typeface="Avenir"/>
                <a:ea typeface="Avenir"/>
                <a:cs typeface="Avenir"/>
                <a:sym typeface="Avenir"/>
              </a:rPr>
              <a:t>Lliuya v RWE: </a:t>
            </a:r>
            <a:r>
              <a:rPr lang="en-NZ" sz="1300">
                <a:solidFill>
                  <a:schemeClr val="dk1"/>
                </a:solidFill>
                <a:latin typeface="Avenir"/>
                <a:ea typeface="Avenir"/>
                <a:cs typeface="Avenir"/>
                <a:sym typeface="Avenir"/>
              </a:rPr>
              <a:t>Peruvian farmer suing German energy giant, RWE, claiming that RWE has responsibility to prevent climate-related risks from being realised. </a:t>
            </a:r>
            <a:endParaRPr sz="1100">
              <a:solidFill>
                <a:schemeClr val="dk1"/>
              </a:solidFill>
              <a:latin typeface="Avenir"/>
              <a:ea typeface="Avenir"/>
              <a:cs typeface="Avenir"/>
              <a:sym typeface="Avenir"/>
            </a:endParaRPr>
          </a:p>
          <a:p>
            <a:pPr marL="0" lvl="0" indent="0" algn="ctr" rtl="0">
              <a:spcBef>
                <a:spcPts val="0"/>
              </a:spcBef>
              <a:spcAft>
                <a:spcPts val="0"/>
              </a:spcAft>
              <a:buNone/>
            </a:pPr>
            <a:endParaRPr b="1">
              <a:solidFill>
                <a:schemeClr val="lt1"/>
              </a:solidFill>
              <a:latin typeface="Avenir"/>
              <a:ea typeface="Avenir"/>
              <a:cs typeface="Avenir"/>
              <a:sym typeface="Avenir"/>
            </a:endParaRPr>
          </a:p>
        </p:txBody>
      </p:sp>
      <p:sp>
        <p:nvSpPr>
          <p:cNvPr id="208" name="Google Shape;208;g2dad378844e_0_55"/>
          <p:cNvSpPr/>
          <p:nvPr/>
        </p:nvSpPr>
        <p:spPr>
          <a:xfrm>
            <a:off x="503950" y="3145900"/>
            <a:ext cx="1278000" cy="1128000"/>
          </a:xfrm>
          <a:prstGeom prst="roundRect">
            <a:avLst>
              <a:gd name="adj" fmla="val 16667"/>
            </a:avLst>
          </a:prstGeom>
          <a:solidFill>
            <a:srgbClr val="707E8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NZ" sz="1600" b="1" dirty="0">
                <a:solidFill>
                  <a:schemeClr val="lt1"/>
                </a:solidFill>
                <a:latin typeface="Avenir"/>
                <a:ea typeface="Avenir"/>
                <a:cs typeface="Avenir"/>
                <a:sym typeface="Avenir"/>
              </a:rPr>
              <a:t>Directors’ Duties</a:t>
            </a:r>
            <a:endParaRPr sz="1600" b="1" dirty="0">
              <a:solidFill>
                <a:schemeClr val="lt1"/>
              </a:solidFill>
              <a:latin typeface="Avenir"/>
              <a:ea typeface="Avenir"/>
              <a:cs typeface="Avenir"/>
              <a:sym typeface="Avenir"/>
            </a:endParaRPr>
          </a:p>
        </p:txBody>
      </p:sp>
      <p:sp>
        <p:nvSpPr>
          <p:cNvPr id="209" name="Google Shape;209;g2dad378844e_0_55"/>
          <p:cNvSpPr/>
          <p:nvPr/>
        </p:nvSpPr>
        <p:spPr>
          <a:xfrm>
            <a:off x="2051600" y="3176500"/>
            <a:ext cx="4149900" cy="1066800"/>
          </a:xfrm>
          <a:prstGeom prst="roundRect">
            <a:avLst>
              <a:gd name="adj" fmla="val 16667"/>
            </a:avLst>
          </a:prstGeom>
          <a:solidFill>
            <a:srgbClr val="A4AD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NZ" i="1" dirty="0" err="1">
                <a:latin typeface="Avenir"/>
                <a:ea typeface="Avenir"/>
                <a:cs typeface="Avenir"/>
                <a:sym typeface="Avenir"/>
              </a:rPr>
              <a:t>ClientEarth</a:t>
            </a:r>
            <a:r>
              <a:rPr lang="en-NZ" i="1" dirty="0">
                <a:latin typeface="Avenir"/>
                <a:ea typeface="Avenir"/>
                <a:cs typeface="Avenir"/>
                <a:sym typeface="Avenir"/>
              </a:rPr>
              <a:t> v Shell</a:t>
            </a:r>
            <a:r>
              <a:rPr lang="en-NZ" dirty="0">
                <a:latin typeface="Avenir"/>
                <a:ea typeface="Avenir"/>
                <a:cs typeface="Avenir"/>
                <a:sym typeface="Avenir"/>
              </a:rPr>
              <a:t>: UK courts dismissed claims for directors’ duties. Where to next?</a:t>
            </a:r>
            <a:endParaRPr dirty="0">
              <a:latin typeface="Avenir"/>
              <a:ea typeface="Avenir"/>
              <a:cs typeface="Avenir"/>
              <a:sym typeface="Avenir"/>
            </a:endParaRPr>
          </a:p>
        </p:txBody>
      </p:sp>
      <p:sp>
        <p:nvSpPr>
          <p:cNvPr id="210" name="Google Shape;210;g2dad378844e_0_55"/>
          <p:cNvSpPr/>
          <p:nvPr/>
        </p:nvSpPr>
        <p:spPr>
          <a:xfrm>
            <a:off x="503950" y="4427275"/>
            <a:ext cx="1278000" cy="1128000"/>
          </a:xfrm>
          <a:prstGeom prst="roundRect">
            <a:avLst>
              <a:gd name="adj" fmla="val 16667"/>
            </a:avLst>
          </a:prstGeom>
          <a:solidFill>
            <a:srgbClr val="707E8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NZ" sz="1700" b="1">
                <a:solidFill>
                  <a:schemeClr val="lt1"/>
                </a:solidFill>
                <a:latin typeface="Avenir"/>
                <a:ea typeface="Avenir"/>
                <a:cs typeface="Avenir"/>
                <a:sym typeface="Avenir"/>
              </a:rPr>
              <a:t>Novel duties of care</a:t>
            </a:r>
            <a:endParaRPr sz="1700" b="1">
              <a:solidFill>
                <a:schemeClr val="lt1"/>
              </a:solidFill>
              <a:latin typeface="Avenir"/>
              <a:ea typeface="Avenir"/>
              <a:cs typeface="Avenir"/>
              <a:sym typeface="Avenir"/>
            </a:endParaRPr>
          </a:p>
        </p:txBody>
      </p:sp>
      <p:sp>
        <p:nvSpPr>
          <p:cNvPr id="211" name="Google Shape;211;g2dad378844e_0_55"/>
          <p:cNvSpPr/>
          <p:nvPr/>
        </p:nvSpPr>
        <p:spPr>
          <a:xfrm>
            <a:off x="2118750" y="4442575"/>
            <a:ext cx="4149900" cy="1066800"/>
          </a:xfrm>
          <a:prstGeom prst="roundRect">
            <a:avLst>
              <a:gd name="adj" fmla="val 16667"/>
            </a:avLst>
          </a:prstGeom>
          <a:solidFill>
            <a:srgbClr val="A4AD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NZ" i="1">
                <a:latin typeface="Avenir"/>
                <a:ea typeface="Avenir"/>
                <a:cs typeface="Avenir"/>
                <a:sym typeface="Avenir"/>
              </a:rPr>
              <a:t>Milieudefensie v Royal Dutch Shell</a:t>
            </a:r>
            <a:r>
              <a:rPr lang="en-NZ">
                <a:latin typeface="Avenir"/>
                <a:ea typeface="Avenir"/>
                <a:cs typeface="Avenir"/>
                <a:sym typeface="Avenir"/>
              </a:rPr>
              <a:t>: </a:t>
            </a:r>
            <a:r>
              <a:rPr lang="en-NZ">
                <a:solidFill>
                  <a:schemeClr val="dk1"/>
                </a:solidFill>
                <a:latin typeface="Avenir"/>
                <a:ea typeface="Avenir"/>
                <a:cs typeface="Avenir"/>
                <a:sym typeface="Avenir"/>
              </a:rPr>
              <a:t>Hague District Court ordered Shell to reduce its CO2 emissions within 10y. Currently moving through appeal </a:t>
            </a:r>
            <a:r>
              <a:rPr lang="en-NZ" i="1">
                <a:latin typeface="Avenir"/>
                <a:ea typeface="Avenir"/>
                <a:cs typeface="Avenir"/>
                <a:sym typeface="Avenir"/>
              </a:rPr>
              <a:t> </a:t>
            </a:r>
            <a:endParaRPr>
              <a:latin typeface="Avenir"/>
              <a:ea typeface="Avenir"/>
              <a:cs typeface="Avenir"/>
              <a:sym typeface="Avenir"/>
            </a:endParaRPr>
          </a:p>
        </p:txBody>
      </p:sp>
      <p:sp>
        <p:nvSpPr>
          <p:cNvPr id="212" name="Google Shape;212;g2dad378844e_0_55"/>
          <p:cNvSpPr/>
          <p:nvPr/>
        </p:nvSpPr>
        <p:spPr>
          <a:xfrm>
            <a:off x="503950" y="5708650"/>
            <a:ext cx="1278000" cy="1128000"/>
          </a:xfrm>
          <a:prstGeom prst="roundRect">
            <a:avLst>
              <a:gd name="adj" fmla="val 16667"/>
            </a:avLst>
          </a:prstGeom>
          <a:solidFill>
            <a:srgbClr val="707E8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NZ" sz="1700" b="1">
                <a:solidFill>
                  <a:schemeClr val="lt1"/>
                </a:solidFill>
                <a:latin typeface="Avenir"/>
                <a:ea typeface="Avenir"/>
                <a:cs typeface="Avenir"/>
                <a:sym typeface="Avenir"/>
              </a:rPr>
              <a:t>Novel tortious duties</a:t>
            </a:r>
            <a:endParaRPr sz="1700" b="1">
              <a:solidFill>
                <a:schemeClr val="lt1"/>
              </a:solidFill>
              <a:latin typeface="Avenir"/>
              <a:ea typeface="Avenir"/>
              <a:cs typeface="Avenir"/>
              <a:sym typeface="Avenir"/>
            </a:endParaRPr>
          </a:p>
        </p:txBody>
      </p:sp>
      <p:sp>
        <p:nvSpPr>
          <p:cNvPr id="213" name="Google Shape;213;g2dad378844e_0_55"/>
          <p:cNvSpPr/>
          <p:nvPr/>
        </p:nvSpPr>
        <p:spPr>
          <a:xfrm>
            <a:off x="2118750" y="5708650"/>
            <a:ext cx="4149900" cy="1066800"/>
          </a:xfrm>
          <a:prstGeom prst="roundRect">
            <a:avLst>
              <a:gd name="adj" fmla="val 16667"/>
            </a:avLst>
          </a:prstGeom>
          <a:solidFill>
            <a:srgbClr val="A4AD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NZ">
                <a:latin typeface="Calibri"/>
                <a:ea typeface="Calibri"/>
                <a:cs typeface="Calibri"/>
                <a:sym typeface="Calibri"/>
              </a:rPr>
              <a:t>In NZ, </a:t>
            </a:r>
            <a:r>
              <a:rPr lang="en-NZ" i="1">
                <a:latin typeface="Calibri"/>
                <a:ea typeface="Calibri"/>
                <a:cs typeface="Calibri"/>
                <a:sym typeface="Calibri"/>
              </a:rPr>
              <a:t>Smith v Fonterra</a:t>
            </a:r>
            <a:r>
              <a:rPr lang="en-NZ">
                <a:latin typeface="Calibri"/>
                <a:ea typeface="Calibri"/>
                <a:cs typeface="Calibri"/>
                <a:sym typeface="Calibri"/>
              </a:rPr>
              <a:t> - Supreme Court refused strike out</a:t>
            </a:r>
            <a:endParaRPr>
              <a:latin typeface="Calibri"/>
              <a:ea typeface="Calibri"/>
              <a:cs typeface="Calibri"/>
              <a:sym typeface="Calibri"/>
            </a:endParaRPr>
          </a:p>
        </p:txBody>
      </p:sp>
      <p:pic>
        <p:nvPicPr>
          <p:cNvPr id="214" name="Google Shape;214;g2dad378844e_0_55"/>
          <p:cNvPicPr preferRelativeResize="0"/>
          <p:nvPr/>
        </p:nvPicPr>
        <p:blipFill rotWithShape="1">
          <a:blip r:embed="rId4">
            <a:alphaModFix/>
          </a:blip>
          <a:srcRect l="9467" r="21323"/>
          <a:stretch/>
        </p:blipFill>
        <p:spPr>
          <a:xfrm>
            <a:off x="6362700" y="1879825"/>
            <a:ext cx="1389600" cy="1128000"/>
          </a:xfrm>
          <a:prstGeom prst="roundRect">
            <a:avLst>
              <a:gd name="adj" fmla="val 16667"/>
            </a:avLst>
          </a:prstGeom>
          <a:noFill/>
          <a:ln>
            <a:noFill/>
          </a:ln>
        </p:spPr>
      </p:pic>
      <p:pic>
        <p:nvPicPr>
          <p:cNvPr id="215" name="Google Shape;215;g2dad378844e_0_55"/>
          <p:cNvPicPr preferRelativeResize="0"/>
          <p:nvPr/>
        </p:nvPicPr>
        <p:blipFill rotWithShape="1">
          <a:blip r:embed="rId5">
            <a:alphaModFix/>
          </a:blip>
          <a:srcRect l="12054" r="11557"/>
          <a:stretch/>
        </p:blipFill>
        <p:spPr>
          <a:xfrm>
            <a:off x="6362700" y="3176500"/>
            <a:ext cx="1447800" cy="1066800"/>
          </a:xfrm>
          <a:prstGeom prst="roundRect">
            <a:avLst>
              <a:gd name="adj" fmla="val 16667"/>
            </a:avLst>
          </a:prstGeom>
          <a:noFill/>
          <a:ln>
            <a:noFill/>
          </a:ln>
        </p:spPr>
      </p:pic>
      <p:pic>
        <p:nvPicPr>
          <p:cNvPr id="216" name="Google Shape;216;g2dad378844e_0_55"/>
          <p:cNvPicPr preferRelativeResize="0"/>
          <p:nvPr/>
        </p:nvPicPr>
        <p:blipFill rotWithShape="1">
          <a:blip r:embed="rId6">
            <a:alphaModFix/>
          </a:blip>
          <a:srcRect l="14369" r="17366" b="5455"/>
          <a:stretch/>
        </p:blipFill>
        <p:spPr>
          <a:xfrm>
            <a:off x="6362700" y="4411975"/>
            <a:ext cx="1447800" cy="1128000"/>
          </a:xfrm>
          <a:prstGeom prst="roundRect">
            <a:avLst>
              <a:gd name="adj" fmla="val 16667"/>
            </a:avLst>
          </a:prstGeom>
          <a:noFill/>
          <a:ln>
            <a:noFill/>
          </a:ln>
        </p:spPr>
      </p:pic>
      <p:pic>
        <p:nvPicPr>
          <p:cNvPr id="217" name="Google Shape;217;g2dad378844e_0_55"/>
          <p:cNvPicPr preferRelativeResize="0"/>
          <p:nvPr/>
        </p:nvPicPr>
        <p:blipFill rotWithShape="1">
          <a:blip r:embed="rId7">
            <a:alphaModFix/>
          </a:blip>
          <a:srcRect l="27797"/>
          <a:stretch/>
        </p:blipFill>
        <p:spPr>
          <a:xfrm>
            <a:off x="6362700" y="5678050"/>
            <a:ext cx="1447800" cy="1128000"/>
          </a:xfrm>
          <a:prstGeom prst="roundRect">
            <a:avLst>
              <a:gd name="adj" fmla="val 16667"/>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
        <p:cNvGrpSpPr/>
        <p:nvPr/>
      </p:nvGrpSpPr>
      <p:grpSpPr>
        <a:xfrm>
          <a:off x="0" y="0"/>
          <a:ext cx="0" cy="0"/>
          <a:chOff x="0" y="0"/>
          <a:chExt cx="0" cy="0"/>
        </a:xfrm>
      </p:grpSpPr>
      <p:sp>
        <p:nvSpPr>
          <p:cNvPr id="222" name="Google Shape;222;g2df0ce1eb21_0_95"/>
          <p:cNvSpPr txBox="1">
            <a:spLocks noGrp="1"/>
          </p:cNvSpPr>
          <p:nvPr>
            <p:ph type="title"/>
          </p:nvPr>
        </p:nvSpPr>
        <p:spPr>
          <a:xfrm>
            <a:off x="4635500" y="618200"/>
            <a:ext cx="7556400" cy="817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NZ" sz="3600" b="1">
                <a:latin typeface="Avenir"/>
                <a:ea typeface="Avenir"/>
                <a:cs typeface="Avenir"/>
                <a:sym typeface="Avenir"/>
              </a:rPr>
              <a:t>D) Greenwashing: Context</a:t>
            </a:r>
            <a:endParaRPr sz="3600" b="1">
              <a:latin typeface="Avenir"/>
              <a:ea typeface="Avenir"/>
              <a:cs typeface="Avenir"/>
              <a:sym typeface="Avenir"/>
            </a:endParaRPr>
          </a:p>
        </p:txBody>
      </p:sp>
      <p:sp>
        <p:nvSpPr>
          <p:cNvPr id="223" name="Google Shape;223;g2df0ce1eb21_0_95"/>
          <p:cNvSpPr txBox="1">
            <a:spLocks noGrp="1"/>
          </p:cNvSpPr>
          <p:nvPr>
            <p:ph type="body" idx="1"/>
          </p:nvPr>
        </p:nvSpPr>
        <p:spPr>
          <a:xfrm>
            <a:off x="5165600" y="1928625"/>
            <a:ext cx="6082200" cy="44886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Avenir"/>
              <a:buChar char="•"/>
            </a:pPr>
            <a:r>
              <a:rPr lang="en-NZ" sz="1800">
                <a:latin typeface="Avenir"/>
                <a:ea typeface="Avenir"/>
                <a:cs typeface="Avenir"/>
                <a:sym typeface="Avenir"/>
              </a:rPr>
              <a:t>Greenwashing is the misrepresentation of the extent to which a product or service is environmentally/climate-friendly or sustainable. </a:t>
            </a:r>
            <a:endParaRPr sz="1800" b="1">
              <a:latin typeface="Avenir"/>
              <a:ea typeface="Avenir"/>
              <a:cs typeface="Avenir"/>
              <a:sym typeface="Avenir"/>
            </a:endParaRPr>
          </a:p>
          <a:p>
            <a:pPr marL="457200" lvl="0" indent="-342900" algn="l" rtl="0">
              <a:lnSpc>
                <a:spcPct val="90000"/>
              </a:lnSpc>
              <a:spcBef>
                <a:spcPts val="1000"/>
              </a:spcBef>
              <a:spcAft>
                <a:spcPts val="0"/>
              </a:spcAft>
              <a:buSzPts val="1800"/>
              <a:buFont typeface="Avenir"/>
              <a:buChar char="•"/>
            </a:pPr>
            <a:r>
              <a:rPr lang="en-NZ" sz="1800">
                <a:latin typeface="Avenir"/>
                <a:ea typeface="Avenir"/>
                <a:cs typeface="Avenir"/>
                <a:sym typeface="Avenir"/>
              </a:rPr>
              <a:t>Kantar’s Better Futures Report (2024): </a:t>
            </a:r>
            <a:endParaRPr sz="1800">
              <a:latin typeface="Avenir"/>
              <a:ea typeface="Avenir"/>
              <a:cs typeface="Avenir"/>
              <a:sym typeface="Avenir"/>
            </a:endParaRPr>
          </a:p>
          <a:p>
            <a:pPr marL="914400" lvl="1" indent="-342900" algn="l" rtl="0">
              <a:lnSpc>
                <a:spcPct val="90000"/>
              </a:lnSpc>
              <a:spcBef>
                <a:spcPts val="1000"/>
              </a:spcBef>
              <a:spcAft>
                <a:spcPts val="0"/>
              </a:spcAft>
              <a:buSzPts val="1800"/>
              <a:buFont typeface="Avenir"/>
              <a:buChar char="•"/>
            </a:pPr>
            <a:r>
              <a:rPr lang="en-NZ" sz="1800">
                <a:latin typeface="Avenir"/>
                <a:ea typeface="Avenir"/>
                <a:cs typeface="Avenir"/>
                <a:sym typeface="Avenir"/>
              </a:rPr>
              <a:t>63% found the way businesses talk about their social and environmental commitments is confusing; </a:t>
            </a:r>
            <a:endParaRPr sz="1800">
              <a:latin typeface="Avenir"/>
              <a:ea typeface="Avenir"/>
              <a:cs typeface="Avenir"/>
              <a:sym typeface="Avenir"/>
            </a:endParaRPr>
          </a:p>
          <a:p>
            <a:pPr marL="914400" lvl="1" indent="-342900" algn="l" rtl="0">
              <a:lnSpc>
                <a:spcPct val="90000"/>
              </a:lnSpc>
              <a:spcBef>
                <a:spcPts val="1000"/>
              </a:spcBef>
              <a:spcAft>
                <a:spcPts val="0"/>
              </a:spcAft>
              <a:buSzPts val="1800"/>
              <a:buFont typeface="Avenir"/>
              <a:buChar char="•"/>
            </a:pPr>
            <a:r>
              <a:rPr lang="en-NZ" sz="1800">
                <a:latin typeface="Avenir"/>
                <a:ea typeface="Avenir"/>
                <a:cs typeface="Avenir"/>
                <a:sym typeface="Avenir"/>
              </a:rPr>
              <a:t>71% felt that it is really hard to tell which products or services are good or bad ethically, or for the environment; </a:t>
            </a:r>
            <a:endParaRPr sz="1800">
              <a:latin typeface="Avenir"/>
              <a:ea typeface="Avenir"/>
              <a:cs typeface="Avenir"/>
              <a:sym typeface="Avenir"/>
            </a:endParaRPr>
          </a:p>
          <a:p>
            <a:pPr marL="914400" lvl="1" indent="-342900" algn="l" rtl="0">
              <a:lnSpc>
                <a:spcPct val="90000"/>
              </a:lnSpc>
              <a:spcBef>
                <a:spcPts val="1000"/>
              </a:spcBef>
              <a:spcAft>
                <a:spcPts val="0"/>
              </a:spcAft>
              <a:buSzPts val="1800"/>
              <a:buFont typeface="Avenir"/>
              <a:buChar char="•"/>
            </a:pPr>
            <a:r>
              <a:rPr lang="en-NZ" sz="1800">
                <a:latin typeface="Avenir"/>
                <a:ea typeface="Avenir"/>
                <a:cs typeface="Avenir"/>
                <a:sym typeface="Avenir"/>
              </a:rPr>
              <a:t>On average, across sectors, 52% of people say they have heard false or misleading information about sustainable actions taken by brands</a:t>
            </a:r>
            <a:endParaRPr sz="1800">
              <a:latin typeface="Avenir"/>
              <a:ea typeface="Avenir"/>
              <a:cs typeface="Avenir"/>
              <a:sym typeface="Avenir"/>
            </a:endParaRPr>
          </a:p>
          <a:p>
            <a:pPr marL="457200" lvl="0" indent="0" algn="l" rtl="0">
              <a:lnSpc>
                <a:spcPct val="90000"/>
              </a:lnSpc>
              <a:spcBef>
                <a:spcPts val="1000"/>
              </a:spcBef>
              <a:spcAft>
                <a:spcPts val="1000"/>
              </a:spcAft>
              <a:buNone/>
            </a:pPr>
            <a:endParaRPr sz="1800">
              <a:latin typeface="Arial"/>
              <a:ea typeface="Arial"/>
              <a:cs typeface="Arial"/>
              <a:sym typeface="Arial"/>
            </a:endParaRPr>
          </a:p>
        </p:txBody>
      </p:sp>
      <p:pic>
        <p:nvPicPr>
          <p:cNvPr id="224" name="Google Shape;224;g2df0ce1eb21_0_95"/>
          <p:cNvPicPr preferRelativeResize="0"/>
          <p:nvPr/>
        </p:nvPicPr>
        <p:blipFill rotWithShape="1">
          <a:blip r:embed="rId3">
            <a:alphaModFix/>
          </a:blip>
          <a:srcRect l="7533" r="7533"/>
          <a:stretch/>
        </p:blipFill>
        <p:spPr>
          <a:xfrm flipH="1">
            <a:off x="-1187917" y="800"/>
            <a:ext cx="5823418" cy="6856412"/>
          </a:xfrm>
          <a:custGeom>
            <a:avLst/>
            <a:gdLst/>
            <a:ahLst/>
            <a:cxnLst/>
            <a:rect l="l" t="t" r="r" b="b"/>
            <a:pathLst>
              <a:path w="6470464" h="6856412" extrusionOk="0">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a:noFill/>
          <a:ln>
            <a:noFill/>
          </a:ln>
        </p:spPr>
      </p:pic>
      <p:cxnSp>
        <p:nvCxnSpPr>
          <p:cNvPr id="225" name="Google Shape;225;g2df0ce1eb21_0_95"/>
          <p:cNvCxnSpPr/>
          <p:nvPr/>
        </p:nvCxnSpPr>
        <p:spPr>
          <a:xfrm rot="10800000" flipH="1">
            <a:off x="5095875" y="1555700"/>
            <a:ext cx="6937200" cy="3180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sp>
        <p:nvSpPr>
          <p:cNvPr id="230" name="Google Shape;230;g2df0ce1eb21_0_109"/>
          <p:cNvSpPr txBox="1">
            <a:spLocks noGrp="1"/>
          </p:cNvSpPr>
          <p:nvPr>
            <p:ph type="title"/>
          </p:nvPr>
        </p:nvSpPr>
        <p:spPr>
          <a:xfrm>
            <a:off x="5029200" y="737900"/>
            <a:ext cx="7556400" cy="817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NZ" sz="3600" b="1">
                <a:latin typeface="Avenir"/>
                <a:ea typeface="Avenir"/>
                <a:cs typeface="Avenir"/>
                <a:sym typeface="Avenir"/>
              </a:rPr>
              <a:t>Greenwashing Litigation</a:t>
            </a:r>
            <a:endParaRPr sz="3600" b="1">
              <a:latin typeface="Avenir"/>
              <a:ea typeface="Avenir"/>
              <a:cs typeface="Avenir"/>
              <a:sym typeface="Avenir"/>
            </a:endParaRPr>
          </a:p>
        </p:txBody>
      </p:sp>
      <p:sp>
        <p:nvSpPr>
          <p:cNvPr id="231" name="Google Shape;231;g2df0ce1eb21_0_109"/>
          <p:cNvSpPr txBox="1">
            <a:spLocks noGrp="1"/>
          </p:cNvSpPr>
          <p:nvPr>
            <p:ph type="body" idx="1"/>
          </p:nvPr>
        </p:nvSpPr>
        <p:spPr>
          <a:xfrm>
            <a:off x="5165600" y="1928625"/>
            <a:ext cx="6082200" cy="4488600"/>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SzPts val="1800"/>
              <a:buFont typeface="Avenir"/>
              <a:buChar char="•"/>
            </a:pPr>
            <a:r>
              <a:rPr lang="en-NZ" sz="1800">
                <a:latin typeface="Avenir"/>
                <a:ea typeface="Avenir"/>
                <a:cs typeface="Avenir"/>
                <a:sym typeface="Avenir"/>
              </a:rPr>
              <a:t>Significant greenwashing litigation and regulatory enforcement in Australia, with the ACCC and ASIC targeting misleading environmental claims</a:t>
            </a:r>
            <a:endParaRPr sz="1800">
              <a:latin typeface="Avenir"/>
              <a:ea typeface="Avenir"/>
              <a:cs typeface="Avenir"/>
              <a:sym typeface="Avenir"/>
            </a:endParaRPr>
          </a:p>
          <a:p>
            <a:pPr marL="914400" lvl="0" indent="0" algn="l" rtl="0">
              <a:spcBef>
                <a:spcPts val="1000"/>
              </a:spcBef>
              <a:spcAft>
                <a:spcPts val="0"/>
              </a:spcAft>
              <a:buNone/>
            </a:pPr>
            <a:endParaRPr sz="1800">
              <a:latin typeface="Avenir"/>
              <a:ea typeface="Avenir"/>
              <a:cs typeface="Avenir"/>
              <a:sym typeface="Avenir"/>
            </a:endParaRPr>
          </a:p>
          <a:p>
            <a:pPr marL="457200" lvl="0" indent="-342900" algn="l" rtl="0">
              <a:spcBef>
                <a:spcPts val="1100"/>
              </a:spcBef>
              <a:spcAft>
                <a:spcPts val="0"/>
              </a:spcAft>
              <a:buSzPts val="1800"/>
              <a:buFont typeface="Avenir"/>
              <a:buChar char="•"/>
            </a:pPr>
            <a:r>
              <a:rPr lang="en-NZ" sz="1800">
                <a:latin typeface="Avenir"/>
                <a:ea typeface="Avenir"/>
                <a:cs typeface="Avenir"/>
                <a:sym typeface="Avenir"/>
              </a:rPr>
              <a:t>Less litigation and fewer investigated complaints in NZ. Key test in NZ is “misleading and deceptive conduct” under the Fair Trading Act.</a:t>
            </a:r>
            <a:endParaRPr sz="1800">
              <a:latin typeface="Avenir"/>
              <a:ea typeface="Avenir"/>
              <a:cs typeface="Avenir"/>
              <a:sym typeface="Avenir"/>
            </a:endParaRPr>
          </a:p>
          <a:p>
            <a:pPr marL="685800" lvl="0" indent="-114300" algn="l" rtl="0">
              <a:spcBef>
                <a:spcPts val="500"/>
              </a:spcBef>
              <a:spcAft>
                <a:spcPts val="0"/>
              </a:spcAft>
              <a:buNone/>
            </a:pPr>
            <a:endParaRPr sz="1800">
              <a:latin typeface="Arial"/>
              <a:ea typeface="Arial"/>
              <a:cs typeface="Arial"/>
              <a:sym typeface="Arial"/>
            </a:endParaRPr>
          </a:p>
          <a:p>
            <a:pPr marL="457200" lvl="0" indent="0" algn="l" rtl="0">
              <a:lnSpc>
                <a:spcPct val="115000"/>
              </a:lnSpc>
              <a:spcBef>
                <a:spcPts val="0"/>
              </a:spcBef>
              <a:spcAft>
                <a:spcPts val="0"/>
              </a:spcAft>
              <a:buNone/>
            </a:pPr>
            <a:endParaRPr sz="1800">
              <a:latin typeface="Avenir"/>
              <a:ea typeface="Avenir"/>
              <a:cs typeface="Avenir"/>
              <a:sym typeface="Avenir"/>
            </a:endParaRPr>
          </a:p>
          <a:p>
            <a:pPr marL="457200" lvl="0" indent="0" algn="l" rtl="0">
              <a:lnSpc>
                <a:spcPct val="90000"/>
              </a:lnSpc>
              <a:spcBef>
                <a:spcPts val="1000"/>
              </a:spcBef>
              <a:spcAft>
                <a:spcPts val="1000"/>
              </a:spcAft>
              <a:buNone/>
            </a:pPr>
            <a:endParaRPr sz="1800">
              <a:latin typeface="Arial"/>
              <a:ea typeface="Arial"/>
              <a:cs typeface="Arial"/>
              <a:sym typeface="Arial"/>
            </a:endParaRPr>
          </a:p>
        </p:txBody>
      </p:sp>
      <p:cxnSp>
        <p:nvCxnSpPr>
          <p:cNvPr id="232" name="Google Shape;232;g2df0ce1eb21_0_109"/>
          <p:cNvCxnSpPr/>
          <p:nvPr/>
        </p:nvCxnSpPr>
        <p:spPr>
          <a:xfrm rot="10800000" flipH="1">
            <a:off x="5095875" y="1555700"/>
            <a:ext cx="6937200" cy="31800"/>
          </a:xfrm>
          <a:prstGeom prst="straightConnector1">
            <a:avLst/>
          </a:prstGeom>
          <a:noFill/>
          <a:ln w="19050" cap="flat" cmpd="sng">
            <a:solidFill>
              <a:schemeClr val="dk1"/>
            </a:solidFill>
            <a:prstDash val="solid"/>
            <a:miter lim="800000"/>
            <a:headEnd type="none" w="sm" len="sm"/>
            <a:tailEnd type="none" w="sm" len="sm"/>
          </a:ln>
        </p:spPr>
      </p:cxnSp>
      <p:pic>
        <p:nvPicPr>
          <p:cNvPr id="233" name="Google Shape;233;g2df0ce1eb21_0_109"/>
          <p:cNvPicPr preferRelativeResize="0"/>
          <p:nvPr/>
        </p:nvPicPr>
        <p:blipFill rotWithShape="1">
          <a:blip r:embed="rId3">
            <a:alphaModFix/>
          </a:blip>
          <a:srcRect l="7533" r="7533"/>
          <a:stretch/>
        </p:blipFill>
        <p:spPr>
          <a:xfrm flipH="1">
            <a:off x="-1187917" y="800"/>
            <a:ext cx="5823418" cy="6856412"/>
          </a:xfrm>
          <a:custGeom>
            <a:avLst/>
            <a:gdLst/>
            <a:ahLst/>
            <a:cxnLst/>
            <a:rect l="l" t="t" r="r" b="b"/>
            <a:pathLst>
              <a:path w="6470464" h="6856412" extrusionOk="0">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sp>
        <p:nvSpPr>
          <p:cNvPr id="238" name="Google Shape;238;g2df0ce1eb21_0_102"/>
          <p:cNvSpPr txBox="1">
            <a:spLocks noGrp="1"/>
          </p:cNvSpPr>
          <p:nvPr>
            <p:ph type="title"/>
          </p:nvPr>
        </p:nvSpPr>
        <p:spPr>
          <a:xfrm>
            <a:off x="4635500" y="618200"/>
            <a:ext cx="7556400" cy="817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NZ" sz="3600" b="1">
                <a:latin typeface="Avenir"/>
                <a:ea typeface="Avenir"/>
                <a:cs typeface="Avenir"/>
                <a:sym typeface="Avenir"/>
              </a:rPr>
              <a:t>Examples:</a:t>
            </a:r>
            <a:endParaRPr sz="3600" b="1">
              <a:latin typeface="Avenir"/>
              <a:ea typeface="Avenir"/>
              <a:cs typeface="Avenir"/>
              <a:sym typeface="Avenir"/>
            </a:endParaRPr>
          </a:p>
        </p:txBody>
      </p:sp>
      <p:sp>
        <p:nvSpPr>
          <p:cNvPr id="239" name="Google Shape;239;g2df0ce1eb21_0_102"/>
          <p:cNvSpPr txBox="1">
            <a:spLocks noGrp="1"/>
          </p:cNvSpPr>
          <p:nvPr>
            <p:ph type="body" idx="1"/>
          </p:nvPr>
        </p:nvSpPr>
        <p:spPr>
          <a:xfrm>
            <a:off x="4481400" y="3644000"/>
            <a:ext cx="2291100" cy="27762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NZ" sz="1800">
                <a:latin typeface="Avenir"/>
                <a:ea typeface="Avenir"/>
                <a:cs typeface="Avenir"/>
                <a:sym typeface="Avenir"/>
              </a:rPr>
              <a:t>In March 2024, Dutch court ruled that KLM airline made misleading statements for being too vague, and overstating impacts of offsetting </a:t>
            </a:r>
            <a:endParaRPr sz="1800" b="1">
              <a:latin typeface="Avenir"/>
              <a:ea typeface="Avenir"/>
              <a:cs typeface="Avenir"/>
              <a:sym typeface="Avenir"/>
            </a:endParaRPr>
          </a:p>
          <a:p>
            <a:pPr marL="0" lvl="0" indent="0" algn="l" rtl="0">
              <a:lnSpc>
                <a:spcPct val="90000"/>
              </a:lnSpc>
              <a:spcBef>
                <a:spcPts val="1000"/>
              </a:spcBef>
              <a:spcAft>
                <a:spcPts val="0"/>
              </a:spcAft>
              <a:buNone/>
            </a:pPr>
            <a:endParaRPr sz="1800">
              <a:latin typeface="Avenir"/>
              <a:ea typeface="Avenir"/>
              <a:cs typeface="Avenir"/>
              <a:sym typeface="Avenir"/>
            </a:endParaRPr>
          </a:p>
          <a:p>
            <a:pPr marL="685800" lvl="1" indent="-114300" algn="l" rtl="0">
              <a:lnSpc>
                <a:spcPct val="90000"/>
              </a:lnSpc>
              <a:spcBef>
                <a:spcPts val="1000"/>
              </a:spcBef>
              <a:spcAft>
                <a:spcPts val="0"/>
              </a:spcAft>
              <a:buClr>
                <a:schemeClr val="dk1"/>
              </a:buClr>
              <a:buSzPts val="1800"/>
              <a:buNone/>
            </a:pPr>
            <a:endParaRPr sz="1800">
              <a:latin typeface="Arial"/>
              <a:ea typeface="Arial"/>
              <a:cs typeface="Arial"/>
              <a:sym typeface="Arial"/>
            </a:endParaRPr>
          </a:p>
        </p:txBody>
      </p:sp>
      <p:cxnSp>
        <p:nvCxnSpPr>
          <p:cNvPr id="240" name="Google Shape;240;g2df0ce1eb21_0_102"/>
          <p:cNvCxnSpPr/>
          <p:nvPr/>
        </p:nvCxnSpPr>
        <p:spPr>
          <a:xfrm rot="10800000" flipH="1">
            <a:off x="5095875" y="1555700"/>
            <a:ext cx="6937200" cy="31800"/>
          </a:xfrm>
          <a:prstGeom prst="straightConnector1">
            <a:avLst/>
          </a:prstGeom>
          <a:noFill/>
          <a:ln w="19050" cap="flat" cmpd="sng">
            <a:solidFill>
              <a:schemeClr val="dk1"/>
            </a:solidFill>
            <a:prstDash val="solid"/>
            <a:miter lim="800000"/>
            <a:headEnd type="none" w="sm" len="sm"/>
            <a:tailEnd type="none" w="sm" len="sm"/>
          </a:ln>
        </p:spPr>
      </p:cxnSp>
      <p:pic>
        <p:nvPicPr>
          <p:cNvPr id="241" name="Google Shape;241;g2df0ce1eb21_0_102"/>
          <p:cNvPicPr preferRelativeResize="0"/>
          <p:nvPr/>
        </p:nvPicPr>
        <p:blipFill rotWithShape="1">
          <a:blip r:embed="rId3">
            <a:alphaModFix/>
          </a:blip>
          <a:srcRect l="7533" r="7533"/>
          <a:stretch/>
        </p:blipFill>
        <p:spPr>
          <a:xfrm flipH="1">
            <a:off x="-1187917" y="800"/>
            <a:ext cx="5823418" cy="6856412"/>
          </a:xfrm>
          <a:custGeom>
            <a:avLst/>
            <a:gdLst/>
            <a:ahLst/>
            <a:cxnLst/>
            <a:rect l="l" t="t" r="r" b="b"/>
            <a:pathLst>
              <a:path w="6470464" h="6856412" extrusionOk="0">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a:noFill/>
          <a:ln>
            <a:noFill/>
          </a:ln>
        </p:spPr>
      </p:pic>
      <p:pic>
        <p:nvPicPr>
          <p:cNvPr id="242" name="Google Shape;242;g2df0ce1eb21_0_102"/>
          <p:cNvPicPr preferRelativeResize="0"/>
          <p:nvPr/>
        </p:nvPicPr>
        <p:blipFill>
          <a:blip r:embed="rId4">
            <a:alphaModFix/>
          </a:blip>
          <a:stretch>
            <a:fillRect/>
          </a:stretch>
        </p:blipFill>
        <p:spPr>
          <a:xfrm>
            <a:off x="4305300" y="1846100"/>
            <a:ext cx="2467200" cy="1387800"/>
          </a:xfrm>
          <a:prstGeom prst="ellipse">
            <a:avLst/>
          </a:prstGeom>
          <a:noFill/>
          <a:ln>
            <a:noFill/>
          </a:ln>
        </p:spPr>
      </p:pic>
      <p:sp>
        <p:nvSpPr>
          <p:cNvPr id="243" name="Google Shape;243;g2df0ce1eb21_0_102"/>
          <p:cNvSpPr txBox="1"/>
          <p:nvPr/>
        </p:nvSpPr>
        <p:spPr>
          <a:xfrm>
            <a:off x="7320188" y="3693050"/>
            <a:ext cx="2082600" cy="2678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1000"/>
              </a:spcAft>
              <a:buNone/>
            </a:pPr>
            <a:r>
              <a:rPr lang="en-NZ" sz="1800">
                <a:solidFill>
                  <a:schemeClr val="dk1"/>
                </a:solidFill>
                <a:latin typeface="Avenir"/>
                <a:ea typeface="Avenir"/>
                <a:cs typeface="Avenir"/>
                <a:sym typeface="Avenir"/>
              </a:rPr>
              <a:t>In 2023, complaint brought in Australia against Santos in relation to net zero emissions plan and blue carbon, reliant on carbon capture. Case is pending.</a:t>
            </a:r>
            <a:endParaRPr/>
          </a:p>
        </p:txBody>
      </p:sp>
      <p:sp>
        <p:nvSpPr>
          <p:cNvPr id="244" name="Google Shape;244;g2df0ce1eb21_0_102"/>
          <p:cNvSpPr txBox="1"/>
          <p:nvPr/>
        </p:nvSpPr>
        <p:spPr>
          <a:xfrm>
            <a:off x="9824675" y="3817700"/>
            <a:ext cx="2291100" cy="24288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1000"/>
              </a:spcAft>
              <a:buNone/>
            </a:pPr>
            <a:r>
              <a:rPr lang="en-NZ" sz="1800">
                <a:solidFill>
                  <a:schemeClr val="dk1"/>
                </a:solidFill>
                <a:latin typeface="Avenir"/>
                <a:ea typeface="Avenir"/>
                <a:cs typeface="Avenir"/>
                <a:sym typeface="Avenir"/>
              </a:rPr>
              <a:t>In 2020, NZ Advertising Standards Authority rules “Zero Carbon Gas” campaign was misleading, following complaint by Lawyers for Climate Action</a:t>
            </a:r>
            <a:endParaRPr/>
          </a:p>
        </p:txBody>
      </p:sp>
      <p:pic>
        <p:nvPicPr>
          <p:cNvPr id="245" name="Google Shape;245;g2df0ce1eb21_0_102"/>
          <p:cNvPicPr preferRelativeResize="0"/>
          <p:nvPr/>
        </p:nvPicPr>
        <p:blipFill rotWithShape="1">
          <a:blip r:embed="rId5">
            <a:alphaModFix/>
          </a:blip>
          <a:srcRect t="17538" b="44508"/>
          <a:stretch/>
        </p:blipFill>
        <p:spPr>
          <a:xfrm>
            <a:off x="9824675" y="1994600"/>
            <a:ext cx="2359200" cy="1264500"/>
          </a:xfrm>
          <a:prstGeom prst="ellipse">
            <a:avLst/>
          </a:prstGeom>
          <a:noFill/>
          <a:ln>
            <a:noFill/>
          </a:ln>
        </p:spPr>
      </p:pic>
      <p:pic>
        <p:nvPicPr>
          <p:cNvPr id="246" name="Google Shape;246;g2df0ce1eb21_0_102"/>
          <p:cNvPicPr preferRelativeResize="0"/>
          <p:nvPr/>
        </p:nvPicPr>
        <p:blipFill>
          <a:blip r:embed="rId6">
            <a:alphaModFix/>
          </a:blip>
          <a:stretch>
            <a:fillRect/>
          </a:stretch>
        </p:blipFill>
        <p:spPr>
          <a:xfrm>
            <a:off x="7177873" y="1887650"/>
            <a:ext cx="2456700" cy="13878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sp>
        <p:nvSpPr>
          <p:cNvPr id="251" name="Google Shape;251;g2df0ce1eb21_0_118"/>
          <p:cNvSpPr txBox="1">
            <a:spLocks noGrp="1"/>
          </p:cNvSpPr>
          <p:nvPr>
            <p:ph type="title"/>
          </p:nvPr>
        </p:nvSpPr>
        <p:spPr>
          <a:xfrm>
            <a:off x="4635500" y="618200"/>
            <a:ext cx="7556400" cy="817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NZ" sz="3600" b="1">
                <a:latin typeface="Avenir"/>
                <a:ea typeface="Avenir"/>
                <a:cs typeface="Avenir"/>
                <a:sym typeface="Avenir"/>
              </a:rPr>
              <a:t>Key Takeaways and Resources:</a:t>
            </a:r>
            <a:endParaRPr sz="3600" b="1">
              <a:latin typeface="Avenir"/>
              <a:ea typeface="Avenir"/>
              <a:cs typeface="Avenir"/>
              <a:sym typeface="Avenir"/>
            </a:endParaRPr>
          </a:p>
        </p:txBody>
      </p:sp>
      <p:sp>
        <p:nvSpPr>
          <p:cNvPr id="252" name="Google Shape;252;g2df0ce1eb21_0_118"/>
          <p:cNvSpPr txBox="1">
            <a:spLocks noGrp="1"/>
          </p:cNvSpPr>
          <p:nvPr>
            <p:ph type="body" idx="1"/>
          </p:nvPr>
        </p:nvSpPr>
        <p:spPr>
          <a:xfrm>
            <a:off x="5165600" y="1928625"/>
            <a:ext cx="6082200" cy="1513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Font typeface="Avenir"/>
              <a:buChar char="•"/>
            </a:pPr>
            <a:r>
              <a:rPr lang="en-NZ" sz="1800">
                <a:latin typeface="Avenir"/>
                <a:ea typeface="Avenir"/>
                <a:cs typeface="Avenir"/>
                <a:sym typeface="Avenir"/>
              </a:rPr>
              <a:t>Commerce Commission guidance on environmental claims</a:t>
            </a:r>
            <a:endParaRPr sz="1800">
              <a:latin typeface="Avenir"/>
              <a:ea typeface="Avenir"/>
              <a:cs typeface="Avenir"/>
              <a:sym typeface="Avenir"/>
            </a:endParaRPr>
          </a:p>
          <a:p>
            <a:pPr marL="457200" lvl="0" indent="-342900" algn="l" rtl="0">
              <a:lnSpc>
                <a:spcPct val="90000"/>
              </a:lnSpc>
              <a:spcBef>
                <a:spcPts val="1000"/>
              </a:spcBef>
              <a:spcAft>
                <a:spcPts val="0"/>
              </a:spcAft>
              <a:buSzPts val="1800"/>
              <a:buFont typeface="Avenir"/>
              <a:buChar char="•"/>
            </a:pPr>
            <a:r>
              <a:rPr lang="en-NZ" sz="1800">
                <a:latin typeface="Avenir"/>
                <a:ea typeface="Avenir"/>
                <a:cs typeface="Avenir"/>
                <a:sym typeface="Avenir"/>
              </a:rPr>
              <a:t>ACCC’s “Making Environmental Claims”Guidance (December 2023):</a:t>
            </a:r>
            <a:endParaRPr sz="1600">
              <a:latin typeface="Avenir"/>
              <a:ea typeface="Avenir"/>
              <a:cs typeface="Avenir"/>
              <a:sym typeface="Avenir"/>
            </a:endParaRPr>
          </a:p>
          <a:p>
            <a:pPr marL="685800" lvl="1" indent="-114300" algn="l" rtl="0">
              <a:lnSpc>
                <a:spcPct val="90000"/>
              </a:lnSpc>
              <a:spcBef>
                <a:spcPts val="1000"/>
              </a:spcBef>
              <a:spcAft>
                <a:spcPts val="0"/>
              </a:spcAft>
              <a:buClr>
                <a:schemeClr val="dk1"/>
              </a:buClr>
              <a:buSzPts val="1800"/>
              <a:buNone/>
            </a:pPr>
            <a:endParaRPr sz="1800">
              <a:latin typeface="Arial"/>
              <a:ea typeface="Arial"/>
              <a:cs typeface="Arial"/>
              <a:sym typeface="Arial"/>
            </a:endParaRPr>
          </a:p>
        </p:txBody>
      </p:sp>
      <p:cxnSp>
        <p:nvCxnSpPr>
          <p:cNvPr id="253" name="Google Shape;253;g2df0ce1eb21_0_118"/>
          <p:cNvCxnSpPr/>
          <p:nvPr/>
        </p:nvCxnSpPr>
        <p:spPr>
          <a:xfrm rot="10800000" flipH="1">
            <a:off x="5095875" y="1555700"/>
            <a:ext cx="6937200" cy="31800"/>
          </a:xfrm>
          <a:prstGeom prst="straightConnector1">
            <a:avLst/>
          </a:prstGeom>
          <a:noFill/>
          <a:ln w="19050" cap="flat" cmpd="sng">
            <a:solidFill>
              <a:schemeClr val="dk1"/>
            </a:solidFill>
            <a:prstDash val="solid"/>
            <a:miter lim="800000"/>
            <a:headEnd type="none" w="sm" len="sm"/>
            <a:tailEnd type="none" w="sm" len="sm"/>
          </a:ln>
        </p:spPr>
      </p:cxnSp>
      <p:pic>
        <p:nvPicPr>
          <p:cNvPr id="254" name="Google Shape;254;g2df0ce1eb21_0_118"/>
          <p:cNvPicPr preferRelativeResize="0"/>
          <p:nvPr/>
        </p:nvPicPr>
        <p:blipFill rotWithShape="1">
          <a:blip r:embed="rId3">
            <a:alphaModFix/>
          </a:blip>
          <a:srcRect l="7533" r="7533"/>
          <a:stretch/>
        </p:blipFill>
        <p:spPr>
          <a:xfrm flipH="1">
            <a:off x="-1187917" y="800"/>
            <a:ext cx="5823418" cy="6856412"/>
          </a:xfrm>
          <a:custGeom>
            <a:avLst/>
            <a:gdLst/>
            <a:ahLst/>
            <a:cxnLst/>
            <a:rect l="l" t="t" r="r" b="b"/>
            <a:pathLst>
              <a:path w="6470464" h="6856412" extrusionOk="0">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a:noFill/>
          <a:ln>
            <a:noFill/>
          </a:ln>
        </p:spPr>
      </p:pic>
      <p:sp>
        <p:nvSpPr>
          <p:cNvPr id="255" name="Google Shape;255;g2df0ce1eb21_0_118"/>
          <p:cNvSpPr/>
          <p:nvPr/>
        </p:nvSpPr>
        <p:spPr>
          <a:xfrm>
            <a:off x="6127700" y="3441825"/>
            <a:ext cx="4572000" cy="2565300"/>
          </a:xfrm>
          <a:prstGeom prst="roundRect">
            <a:avLst>
              <a:gd name="adj" fmla="val 16667"/>
            </a:avLst>
          </a:prstGeom>
          <a:solidFill>
            <a:srgbClr val="DBDE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spcBef>
                <a:spcPts val="0"/>
              </a:spcBef>
              <a:spcAft>
                <a:spcPts val="0"/>
              </a:spcAft>
              <a:buSzPts val="1400"/>
              <a:buFont typeface="Avenir"/>
              <a:buChar char="●"/>
            </a:pPr>
            <a:r>
              <a:rPr lang="en-NZ">
                <a:latin typeface="Avenir"/>
                <a:ea typeface="Avenir"/>
                <a:cs typeface="Avenir"/>
                <a:sym typeface="Avenir"/>
              </a:rPr>
              <a:t>Make accurate and truthful claims; </a:t>
            </a:r>
            <a:endParaRPr>
              <a:latin typeface="Avenir"/>
              <a:ea typeface="Avenir"/>
              <a:cs typeface="Avenir"/>
              <a:sym typeface="Avenir"/>
            </a:endParaRPr>
          </a:p>
          <a:p>
            <a:pPr marL="457200" lvl="0" indent="-317500" algn="l" rtl="0">
              <a:spcBef>
                <a:spcPts val="0"/>
              </a:spcBef>
              <a:spcAft>
                <a:spcPts val="0"/>
              </a:spcAft>
              <a:buSzPts val="1400"/>
              <a:buFont typeface="Avenir"/>
              <a:buChar char="●"/>
            </a:pPr>
            <a:r>
              <a:rPr lang="en-NZ">
                <a:latin typeface="Avenir"/>
                <a:ea typeface="Avenir"/>
                <a:cs typeface="Avenir"/>
                <a:sym typeface="Avenir"/>
              </a:rPr>
              <a:t>Have evidence to back up your claims</a:t>
            </a:r>
            <a:endParaRPr>
              <a:latin typeface="Avenir"/>
              <a:ea typeface="Avenir"/>
              <a:cs typeface="Avenir"/>
              <a:sym typeface="Avenir"/>
            </a:endParaRPr>
          </a:p>
          <a:p>
            <a:pPr marL="457200" lvl="0" indent="-317500" algn="l" rtl="0">
              <a:spcBef>
                <a:spcPts val="0"/>
              </a:spcBef>
              <a:spcAft>
                <a:spcPts val="0"/>
              </a:spcAft>
              <a:buSzPts val="1400"/>
              <a:buFont typeface="Avenir"/>
              <a:buChar char="●"/>
            </a:pPr>
            <a:r>
              <a:rPr lang="en-NZ">
                <a:latin typeface="Avenir"/>
                <a:ea typeface="Avenir"/>
                <a:cs typeface="Avenir"/>
                <a:sym typeface="Avenir"/>
              </a:rPr>
              <a:t>Do not hide or omit important information</a:t>
            </a:r>
            <a:endParaRPr>
              <a:latin typeface="Avenir"/>
              <a:ea typeface="Avenir"/>
              <a:cs typeface="Avenir"/>
              <a:sym typeface="Avenir"/>
            </a:endParaRPr>
          </a:p>
          <a:p>
            <a:pPr marL="457200" lvl="0" indent="-317500" algn="l" rtl="0">
              <a:spcBef>
                <a:spcPts val="0"/>
              </a:spcBef>
              <a:spcAft>
                <a:spcPts val="0"/>
              </a:spcAft>
              <a:buSzPts val="1400"/>
              <a:buFont typeface="Avenir"/>
              <a:buChar char="●"/>
            </a:pPr>
            <a:r>
              <a:rPr lang="en-NZ">
                <a:latin typeface="Avenir"/>
                <a:ea typeface="Avenir"/>
                <a:cs typeface="Avenir"/>
                <a:sym typeface="Avenir"/>
              </a:rPr>
              <a:t>Explain any conditions or qualifications on your claim</a:t>
            </a:r>
            <a:endParaRPr>
              <a:latin typeface="Avenir"/>
              <a:ea typeface="Avenir"/>
              <a:cs typeface="Avenir"/>
              <a:sym typeface="Avenir"/>
            </a:endParaRPr>
          </a:p>
          <a:p>
            <a:pPr marL="457200" lvl="0" indent="-317500" algn="l" rtl="0">
              <a:spcBef>
                <a:spcPts val="0"/>
              </a:spcBef>
              <a:spcAft>
                <a:spcPts val="0"/>
              </a:spcAft>
              <a:buSzPts val="1400"/>
              <a:buFont typeface="Avenir"/>
              <a:buChar char="●"/>
            </a:pPr>
            <a:r>
              <a:rPr lang="en-NZ">
                <a:latin typeface="Avenir"/>
                <a:ea typeface="Avenir"/>
                <a:cs typeface="Avenir"/>
                <a:sym typeface="Avenir"/>
              </a:rPr>
              <a:t>Avoid broad and unqualified claims</a:t>
            </a:r>
            <a:endParaRPr>
              <a:latin typeface="Avenir"/>
              <a:ea typeface="Avenir"/>
              <a:cs typeface="Avenir"/>
              <a:sym typeface="Avenir"/>
            </a:endParaRPr>
          </a:p>
          <a:p>
            <a:pPr marL="457200" lvl="0" indent="-317500" algn="l" rtl="0">
              <a:spcBef>
                <a:spcPts val="0"/>
              </a:spcBef>
              <a:spcAft>
                <a:spcPts val="0"/>
              </a:spcAft>
              <a:buSzPts val="1400"/>
              <a:buFont typeface="Avenir"/>
              <a:buChar char="●"/>
            </a:pPr>
            <a:r>
              <a:rPr lang="en-NZ">
                <a:latin typeface="Avenir"/>
                <a:ea typeface="Avenir"/>
                <a:cs typeface="Avenir"/>
                <a:sym typeface="Avenir"/>
              </a:rPr>
              <a:t>Use clear and easy to understand language</a:t>
            </a:r>
            <a:endParaRPr>
              <a:latin typeface="Avenir"/>
              <a:ea typeface="Avenir"/>
              <a:cs typeface="Avenir"/>
              <a:sym typeface="Avenir"/>
            </a:endParaRPr>
          </a:p>
          <a:p>
            <a:pPr marL="457200" lvl="0" indent="-317500" algn="l" rtl="0">
              <a:spcBef>
                <a:spcPts val="0"/>
              </a:spcBef>
              <a:spcAft>
                <a:spcPts val="0"/>
              </a:spcAft>
              <a:buSzPts val="1400"/>
              <a:buFont typeface="Avenir"/>
              <a:buChar char="●"/>
            </a:pPr>
            <a:r>
              <a:rPr lang="en-NZ">
                <a:latin typeface="Avenir"/>
                <a:ea typeface="Avenir"/>
                <a:cs typeface="Avenir"/>
                <a:sym typeface="Avenir"/>
              </a:rPr>
              <a:t>Visual elements should not given the wrong impression</a:t>
            </a:r>
            <a:endParaRPr>
              <a:latin typeface="Avenir"/>
              <a:ea typeface="Avenir"/>
              <a:cs typeface="Avenir"/>
              <a:sym typeface="Avenir"/>
            </a:endParaRPr>
          </a:p>
          <a:p>
            <a:pPr marL="457200" lvl="0" indent="-317500" algn="l" rtl="0">
              <a:spcBef>
                <a:spcPts val="0"/>
              </a:spcBef>
              <a:spcAft>
                <a:spcPts val="0"/>
              </a:spcAft>
              <a:buSzPts val="1400"/>
              <a:buFont typeface="Avenir"/>
              <a:buChar char="●"/>
            </a:pPr>
            <a:r>
              <a:rPr lang="en-NZ">
                <a:latin typeface="Avenir"/>
                <a:ea typeface="Avenir"/>
                <a:cs typeface="Avenir"/>
                <a:sym typeface="Avenir"/>
              </a:rPr>
              <a:t>Be direct and open about your environmental sustainability transition</a:t>
            </a:r>
            <a:endParaRPr>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 descr="A path with trees on the side of a dirt road&#10;&#10;Description automatically generated"/>
          <p:cNvPicPr preferRelativeResize="0"/>
          <p:nvPr/>
        </p:nvPicPr>
        <p:blipFill rotWithShape="1">
          <a:blip r:embed="rId3">
            <a:alphaModFix/>
          </a:blip>
          <a:srcRect/>
          <a:stretch/>
        </p:blipFill>
        <p:spPr>
          <a:xfrm>
            <a:off x="0" y="-519956"/>
            <a:ext cx="12209292" cy="8394993"/>
          </a:xfrm>
          <a:prstGeom prst="rect">
            <a:avLst/>
          </a:prstGeom>
          <a:solidFill>
            <a:schemeClr val="dk1">
              <a:alpha val="0"/>
            </a:schemeClr>
          </a:solidFill>
          <a:ln>
            <a:noFill/>
          </a:ln>
        </p:spPr>
      </p:pic>
      <p:sp>
        <p:nvSpPr>
          <p:cNvPr id="261" name="Google Shape;261;p4"/>
          <p:cNvSpPr/>
          <p:nvPr/>
        </p:nvSpPr>
        <p:spPr>
          <a:xfrm>
            <a:off x="1158425" y="932820"/>
            <a:ext cx="9388800" cy="5772900"/>
          </a:xfrm>
          <a:prstGeom prst="rect">
            <a:avLst/>
          </a:prstGeom>
          <a:noFill/>
          <a:ln>
            <a:noFill/>
          </a:ln>
        </p:spPr>
        <p:txBody>
          <a:bodyPr spcFirstLastPara="1" wrap="square" lIns="91425" tIns="45700" rIns="91425" bIns="45700" anchor="t" anchorCtr="0">
            <a:spAutoFit/>
          </a:bodyPr>
          <a:lstStyle/>
          <a:p>
            <a:pPr marL="457200" marR="0" lvl="0" indent="0" algn="ctr" rtl="0">
              <a:spcBef>
                <a:spcPts val="0"/>
              </a:spcBef>
              <a:spcAft>
                <a:spcPts val="0"/>
              </a:spcAft>
              <a:buNone/>
            </a:pPr>
            <a:r>
              <a:rPr lang="en-NZ" sz="4000" b="1">
                <a:solidFill>
                  <a:schemeClr val="lt1"/>
                </a:solidFill>
                <a:latin typeface="Avenir"/>
                <a:ea typeface="Avenir"/>
                <a:cs typeface="Avenir"/>
                <a:sym typeface="Avenir"/>
              </a:rPr>
              <a:t>Key takeaways</a:t>
            </a:r>
            <a:endParaRPr/>
          </a:p>
          <a:p>
            <a:pPr marL="457200" marR="0" lvl="0" indent="0" algn="ctr" rtl="0">
              <a:spcBef>
                <a:spcPts val="0"/>
              </a:spcBef>
              <a:spcAft>
                <a:spcPts val="0"/>
              </a:spcAft>
              <a:buNone/>
            </a:pPr>
            <a:endParaRPr sz="2000" b="0" i="0" u="none" strike="noStrike" cap="none">
              <a:solidFill>
                <a:schemeClr val="lt1"/>
              </a:solidFill>
              <a:latin typeface="Avenir"/>
              <a:ea typeface="Avenir"/>
              <a:cs typeface="Avenir"/>
              <a:sym typeface="Avenir"/>
            </a:endParaRPr>
          </a:p>
          <a:p>
            <a:pPr marL="457200" marR="0" lvl="0" indent="-412750" algn="l" rtl="0">
              <a:spcBef>
                <a:spcPts val="0"/>
              </a:spcBef>
              <a:spcAft>
                <a:spcPts val="0"/>
              </a:spcAft>
              <a:buClr>
                <a:schemeClr val="lt1"/>
              </a:buClr>
              <a:buSzPts val="2900"/>
              <a:buFont typeface="Avenir"/>
              <a:buAutoNum type="arabicParenR"/>
            </a:pPr>
            <a:r>
              <a:rPr lang="en-NZ" sz="2900">
                <a:solidFill>
                  <a:schemeClr val="lt1"/>
                </a:solidFill>
                <a:latin typeface="Avenir"/>
                <a:ea typeface="Avenir"/>
                <a:cs typeface="Avenir"/>
                <a:sym typeface="Avenir"/>
              </a:rPr>
              <a:t>Climate change and climate litigation is changing the way public and private sector bodies have to operate and think. </a:t>
            </a:r>
            <a:endParaRPr sz="2900">
              <a:solidFill>
                <a:schemeClr val="lt1"/>
              </a:solidFill>
              <a:latin typeface="Avenir"/>
              <a:ea typeface="Avenir"/>
              <a:cs typeface="Avenir"/>
              <a:sym typeface="Avenir"/>
            </a:endParaRPr>
          </a:p>
          <a:p>
            <a:pPr marL="457200" marR="0" lvl="0" indent="-412750" algn="l" rtl="0">
              <a:spcBef>
                <a:spcPts val="1000"/>
              </a:spcBef>
              <a:spcAft>
                <a:spcPts val="0"/>
              </a:spcAft>
              <a:buClr>
                <a:schemeClr val="lt1"/>
              </a:buClr>
              <a:buSzPts val="2900"/>
              <a:buFont typeface="Avenir"/>
              <a:buAutoNum type="arabicParenR"/>
            </a:pPr>
            <a:r>
              <a:rPr lang="en-NZ" sz="2900">
                <a:solidFill>
                  <a:schemeClr val="lt1"/>
                </a:solidFill>
                <a:latin typeface="Avenir"/>
                <a:ea typeface="Avenir"/>
                <a:cs typeface="Avenir"/>
                <a:sym typeface="Avenir"/>
              </a:rPr>
              <a:t>NZ courts are developing a body of jurisprudence, and growth of climate litigation is unlikely to slow.</a:t>
            </a:r>
            <a:endParaRPr sz="2900">
              <a:solidFill>
                <a:schemeClr val="lt1"/>
              </a:solidFill>
              <a:latin typeface="Avenir"/>
              <a:ea typeface="Avenir"/>
              <a:cs typeface="Avenir"/>
              <a:sym typeface="Avenir"/>
            </a:endParaRPr>
          </a:p>
          <a:p>
            <a:pPr marL="457200" marR="0" lvl="0" indent="-412750" algn="l" rtl="0">
              <a:spcBef>
                <a:spcPts val="1000"/>
              </a:spcBef>
              <a:spcAft>
                <a:spcPts val="0"/>
              </a:spcAft>
              <a:buClr>
                <a:schemeClr val="lt1"/>
              </a:buClr>
              <a:buSzPts val="2900"/>
              <a:buFont typeface="Avenir"/>
              <a:buAutoNum type="arabicParenR"/>
            </a:pPr>
            <a:r>
              <a:rPr lang="en-NZ" sz="2900">
                <a:solidFill>
                  <a:schemeClr val="lt1"/>
                </a:solidFill>
                <a:latin typeface="Avenir"/>
                <a:ea typeface="Avenir"/>
                <a:cs typeface="Avenir"/>
                <a:sym typeface="Avenir"/>
              </a:rPr>
              <a:t>Key trends include framework litigation; integrating climate considerations; novel corporate responsibility claims; and greenwashing.</a:t>
            </a:r>
            <a:endParaRPr sz="2900">
              <a:solidFill>
                <a:schemeClr val="lt1"/>
              </a:solidFill>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5"/>
        <p:cNvGrpSpPr/>
        <p:nvPr/>
      </p:nvGrpSpPr>
      <p:grpSpPr>
        <a:xfrm>
          <a:off x="0" y="0"/>
          <a:ext cx="0" cy="0"/>
          <a:chOff x="0" y="0"/>
          <a:chExt cx="0" cy="0"/>
        </a:xfrm>
      </p:grpSpPr>
      <p:pic>
        <p:nvPicPr>
          <p:cNvPr id="266" name="Google Shape;266;p6"/>
          <p:cNvPicPr preferRelativeResize="0"/>
          <p:nvPr/>
        </p:nvPicPr>
        <p:blipFill rotWithShape="1">
          <a:blip r:embed="rId3">
            <a:alphaModFix/>
          </a:blip>
          <a:srcRect/>
          <a:stretch/>
        </p:blipFill>
        <p:spPr>
          <a:xfrm>
            <a:off x="-1946987" y="8"/>
            <a:ext cx="7707085" cy="8773893"/>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ln>
            <a:noFill/>
          </a:ln>
        </p:spPr>
      </p:pic>
      <p:sp>
        <p:nvSpPr>
          <p:cNvPr id="267" name="Google Shape;267;p6"/>
          <p:cNvSpPr/>
          <p:nvPr/>
        </p:nvSpPr>
        <p:spPr>
          <a:xfrm>
            <a:off x="7460001" y="2097400"/>
            <a:ext cx="31503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NZ" sz="6000" b="1">
                <a:solidFill>
                  <a:schemeClr val="lt1"/>
                </a:solidFill>
                <a:latin typeface="Avenir"/>
                <a:ea typeface="Avenir"/>
                <a:cs typeface="Avenir"/>
                <a:sym typeface="Avenir"/>
              </a:rPr>
              <a:t>JOIN US</a:t>
            </a:r>
            <a:endParaRPr sz="6000" b="1">
              <a:solidFill>
                <a:schemeClr val="dk1"/>
              </a:solidFill>
              <a:latin typeface="Avenir"/>
              <a:ea typeface="Avenir"/>
              <a:cs typeface="Avenir"/>
              <a:sym typeface="Avenir"/>
            </a:endParaRPr>
          </a:p>
        </p:txBody>
      </p:sp>
      <p:sp>
        <p:nvSpPr>
          <p:cNvPr id="268" name="Google Shape;268;p6"/>
          <p:cNvSpPr/>
          <p:nvPr/>
        </p:nvSpPr>
        <p:spPr>
          <a:xfrm>
            <a:off x="7460007" y="3179422"/>
            <a:ext cx="35256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NZ" sz="1800">
                <a:solidFill>
                  <a:schemeClr val="lt1"/>
                </a:solidFill>
                <a:latin typeface="Avenir"/>
                <a:ea typeface="Avenir"/>
                <a:cs typeface="Avenir"/>
                <a:sym typeface="Avenir"/>
              </a:rPr>
              <a:t>Sign-up to be a member at</a:t>
            </a:r>
            <a:endParaRPr sz="1800">
              <a:solidFill>
                <a:schemeClr val="lt1"/>
              </a:solidFill>
              <a:latin typeface="Avenir"/>
              <a:ea typeface="Avenir"/>
              <a:cs typeface="Avenir"/>
              <a:sym typeface="Avenir"/>
            </a:endParaRPr>
          </a:p>
          <a:p>
            <a:pPr marL="0" marR="0" lvl="0" indent="0" algn="l" rtl="0">
              <a:spcBef>
                <a:spcPts val="0"/>
              </a:spcBef>
              <a:spcAft>
                <a:spcPts val="0"/>
              </a:spcAft>
              <a:buNone/>
            </a:pPr>
            <a:r>
              <a:rPr lang="en-NZ" sz="1800">
                <a:solidFill>
                  <a:schemeClr val="lt1"/>
                </a:solidFill>
                <a:latin typeface="Avenir"/>
                <a:ea typeface="Avenir"/>
                <a:cs typeface="Avenir"/>
                <a:sym typeface="Avenir"/>
              </a:rPr>
              <a:t>www.lawyersforclimateaction.nz</a:t>
            </a:r>
            <a:endParaRPr sz="1800">
              <a:solidFill>
                <a:schemeClr val="lt1"/>
              </a:solidFill>
              <a:latin typeface="Avenir"/>
              <a:ea typeface="Avenir"/>
              <a:cs typeface="Avenir"/>
              <a:sym typeface="Avenir"/>
            </a:endParaRPr>
          </a:p>
          <a:p>
            <a:pPr marL="0" marR="0" lvl="0" indent="0" algn="l" rtl="0">
              <a:spcBef>
                <a:spcPts val="0"/>
              </a:spcBef>
              <a:spcAft>
                <a:spcPts val="0"/>
              </a:spcAft>
              <a:buNone/>
            </a:pPr>
            <a:endParaRPr sz="1800">
              <a:solidFill>
                <a:schemeClr val="lt1"/>
              </a:solidFill>
              <a:latin typeface="Avenir"/>
              <a:ea typeface="Avenir"/>
              <a:cs typeface="Avenir"/>
              <a:sym typeface="Avenir"/>
            </a:endParaRPr>
          </a:p>
        </p:txBody>
      </p:sp>
      <p:pic>
        <p:nvPicPr>
          <p:cNvPr id="269" name="Google Shape;269;p6"/>
          <p:cNvPicPr preferRelativeResize="0"/>
          <p:nvPr/>
        </p:nvPicPr>
        <p:blipFill>
          <a:blip r:embed="rId4">
            <a:alphaModFix/>
          </a:blip>
          <a:stretch>
            <a:fillRect/>
          </a:stretch>
        </p:blipFill>
        <p:spPr>
          <a:xfrm>
            <a:off x="934098" y="1776179"/>
            <a:ext cx="4466488" cy="216624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p2"/>
          <p:cNvSpPr txBox="1">
            <a:spLocks noGrp="1"/>
          </p:cNvSpPr>
          <p:nvPr>
            <p:ph type="title"/>
          </p:nvPr>
        </p:nvSpPr>
        <p:spPr>
          <a:xfrm>
            <a:off x="615820" y="555743"/>
            <a:ext cx="5167311" cy="81772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Avenir"/>
              <a:buNone/>
            </a:pPr>
            <a:r>
              <a:rPr lang="en-NZ" sz="3600" b="1">
                <a:latin typeface="Avenir"/>
                <a:ea typeface="Avenir"/>
                <a:cs typeface="Avenir"/>
                <a:sym typeface="Avenir"/>
              </a:rPr>
              <a:t>About Lawyers for Climate Action </a:t>
            </a:r>
            <a:endParaRPr sz="3600" b="1">
              <a:latin typeface="Avenir"/>
              <a:ea typeface="Avenir"/>
              <a:cs typeface="Avenir"/>
              <a:sym typeface="Avenir"/>
            </a:endParaRPr>
          </a:p>
        </p:txBody>
      </p:sp>
      <p:sp>
        <p:nvSpPr>
          <p:cNvPr id="108" name="Google Shape;108;p2"/>
          <p:cNvSpPr txBox="1">
            <a:spLocks noGrp="1"/>
          </p:cNvSpPr>
          <p:nvPr>
            <p:ph type="body" idx="1"/>
          </p:nvPr>
        </p:nvSpPr>
        <p:spPr>
          <a:xfrm>
            <a:off x="615820" y="1960380"/>
            <a:ext cx="6095700" cy="44886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800"/>
              <a:buChar char="•"/>
            </a:pPr>
            <a:r>
              <a:rPr lang="en-NZ" sz="1800">
                <a:latin typeface="Arial"/>
                <a:ea typeface="Arial"/>
                <a:cs typeface="Arial"/>
                <a:sym typeface="Arial"/>
              </a:rPr>
              <a:t>We are lawyers who use the law to ensure a better future for people and our planet. </a:t>
            </a:r>
            <a:endParaRPr/>
          </a:p>
          <a:p>
            <a:pPr marL="228600" lvl="0" indent="-228600" algn="l" rtl="0">
              <a:lnSpc>
                <a:spcPct val="90000"/>
              </a:lnSpc>
              <a:spcBef>
                <a:spcPts val="1600"/>
              </a:spcBef>
              <a:spcAft>
                <a:spcPts val="0"/>
              </a:spcAft>
              <a:buClr>
                <a:schemeClr val="dk1"/>
              </a:buClr>
              <a:buSzPts val="1800"/>
              <a:buChar char="•"/>
            </a:pPr>
            <a:r>
              <a:rPr lang="en-NZ" sz="1800">
                <a:latin typeface="Arial"/>
                <a:ea typeface="Arial"/>
                <a:cs typeface="Arial"/>
                <a:sym typeface="Arial"/>
              </a:rPr>
              <a:t>We:</a:t>
            </a:r>
            <a:endParaRPr sz="1800">
              <a:latin typeface="Arial"/>
              <a:ea typeface="Arial"/>
              <a:cs typeface="Arial"/>
              <a:sym typeface="Arial"/>
            </a:endParaRPr>
          </a:p>
          <a:p>
            <a:pPr marL="685800" lvl="1" indent="-228600" algn="l" rtl="0">
              <a:lnSpc>
                <a:spcPct val="90000"/>
              </a:lnSpc>
              <a:spcBef>
                <a:spcPts val="1600"/>
              </a:spcBef>
              <a:spcAft>
                <a:spcPts val="0"/>
              </a:spcAft>
              <a:buClr>
                <a:schemeClr val="dk1"/>
              </a:buClr>
              <a:buSzPts val="1800"/>
              <a:buChar char="•"/>
            </a:pPr>
            <a:r>
              <a:rPr lang="en-NZ" sz="1800" b="1">
                <a:latin typeface="Arial"/>
                <a:ea typeface="Arial"/>
                <a:cs typeface="Arial"/>
                <a:sym typeface="Arial"/>
              </a:rPr>
              <a:t>advocate</a:t>
            </a:r>
            <a:r>
              <a:rPr lang="en-NZ" sz="1800">
                <a:latin typeface="Arial"/>
                <a:ea typeface="Arial"/>
                <a:cs typeface="Arial"/>
                <a:sym typeface="Arial"/>
              </a:rPr>
              <a:t> for legislation and policies to achieve net zero emissions;</a:t>
            </a:r>
            <a:endParaRPr sz="1800">
              <a:latin typeface="Arial"/>
              <a:ea typeface="Arial"/>
              <a:cs typeface="Arial"/>
              <a:sym typeface="Arial"/>
            </a:endParaRPr>
          </a:p>
          <a:p>
            <a:pPr marL="685800" lvl="1" indent="-228600" algn="l" rtl="0">
              <a:lnSpc>
                <a:spcPct val="90000"/>
              </a:lnSpc>
              <a:spcBef>
                <a:spcPts val="1600"/>
              </a:spcBef>
              <a:spcAft>
                <a:spcPts val="0"/>
              </a:spcAft>
              <a:buSzPts val="1800"/>
              <a:buFont typeface="Arial"/>
              <a:buChar char="•"/>
            </a:pPr>
            <a:r>
              <a:rPr lang="en-NZ" sz="1800" b="1">
                <a:latin typeface="Arial"/>
                <a:ea typeface="Arial"/>
                <a:cs typeface="Arial"/>
                <a:sym typeface="Arial"/>
              </a:rPr>
              <a:t>bring and support strategic climate litigation</a:t>
            </a:r>
            <a:r>
              <a:rPr lang="en-NZ" sz="1800">
                <a:latin typeface="Arial"/>
                <a:ea typeface="Arial"/>
                <a:cs typeface="Arial"/>
                <a:sym typeface="Arial"/>
              </a:rPr>
              <a:t>;</a:t>
            </a:r>
            <a:endParaRPr sz="1800">
              <a:latin typeface="Arial"/>
              <a:ea typeface="Arial"/>
              <a:cs typeface="Arial"/>
              <a:sym typeface="Arial"/>
            </a:endParaRPr>
          </a:p>
          <a:p>
            <a:pPr marL="685800" lvl="1" indent="-228600" algn="l" rtl="0">
              <a:spcBef>
                <a:spcPts val="1600"/>
              </a:spcBef>
              <a:spcAft>
                <a:spcPts val="0"/>
              </a:spcAft>
              <a:buSzPts val="1800"/>
              <a:buChar char="•"/>
            </a:pPr>
            <a:r>
              <a:rPr lang="en-NZ" sz="1800" b="1">
                <a:latin typeface="Arial"/>
                <a:ea typeface="Arial"/>
                <a:cs typeface="Arial"/>
                <a:sym typeface="Arial"/>
              </a:rPr>
              <a:t>facilitate pro bono legal assistance</a:t>
            </a:r>
            <a:r>
              <a:rPr lang="en-NZ" sz="1800">
                <a:latin typeface="Arial"/>
                <a:ea typeface="Arial"/>
                <a:cs typeface="Arial"/>
                <a:sym typeface="Arial"/>
              </a:rPr>
              <a:t> to groups working to fight climate change;</a:t>
            </a:r>
            <a:endParaRPr sz="1800">
              <a:latin typeface="Arial"/>
              <a:ea typeface="Arial"/>
              <a:cs typeface="Arial"/>
              <a:sym typeface="Arial"/>
            </a:endParaRPr>
          </a:p>
          <a:p>
            <a:pPr marL="685800" lvl="1" indent="-228600" algn="l" rtl="0">
              <a:spcBef>
                <a:spcPts val="1600"/>
              </a:spcBef>
              <a:spcAft>
                <a:spcPts val="0"/>
              </a:spcAft>
              <a:buSzPts val="1800"/>
              <a:buFont typeface="Arial"/>
              <a:buChar char="•"/>
            </a:pPr>
            <a:r>
              <a:rPr lang="en-NZ" sz="1800" b="1">
                <a:latin typeface="Arial"/>
                <a:ea typeface="Arial"/>
                <a:cs typeface="Arial"/>
                <a:sym typeface="Arial"/>
              </a:rPr>
              <a:t>produce resources and webinars</a:t>
            </a:r>
            <a:r>
              <a:rPr lang="en-NZ" sz="1800">
                <a:latin typeface="Arial"/>
                <a:ea typeface="Arial"/>
                <a:cs typeface="Arial"/>
                <a:sym typeface="Arial"/>
              </a:rPr>
              <a:t> on climate conscious lawyering, and educate on developments in climate change law. </a:t>
            </a:r>
            <a:endParaRPr sz="1800">
              <a:latin typeface="Arial"/>
              <a:ea typeface="Arial"/>
              <a:cs typeface="Arial"/>
              <a:sym typeface="Arial"/>
            </a:endParaRPr>
          </a:p>
          <a:p>
            <a:pPr marL="0" lvl="1" indent="0" algn="l" rtl="0">
              <a:lnSpc>
                <a:spcPct val="90000"/>
              </a:lnSpc>
              <a:spcBef>
                <a:spcPts val="1100"/>
              </a:spcBef>
              <a:spcAft>
                <a:spcPts val="0"/>
              </a:spcAft>
              <a:buClr>
                <a:schemeClr val="dk1"/>
              </a:buClr>
              <a:buSzPts val="1800"/>
              <a:buNone/>
            </a:pPr>
            <a:endParaRPr sz="1800">
              <a:latin typeface="Arial"/>
              <a:ea typeface="Arial"/>
              <a:cs typeface="Arial"/>
              <a:sym typeface="Arial"/>
            </a:endParaRPr>
          </a:p>
          <a:p>
            <a:pPr marL="685800" lvl="1" indent="-114300" algn="l" rtl="0">
              <a:lnSpc>
                <a:spcPct val="90000"/>
              </a:lnSpc>
              <a:spcBef>
                <a:spcPts val="500"/>
              </a:spcBef>
              <a:spcAft>
                <a:spcPts val="0"/>
              </a:spcAft>
              <a:buClr>
                <a:schemeClr val="dk1"/>
              </a:buClr>
              <a:buSzPts val="1800"/>
              <a:buNone/>
            </a:pPr>
            <a:endParaRPr sz="1800">
              <a:latin typeface="Arial"/>
              <a:ea typeface="Arial"/>
              <a:cs typeface="Arial"/>
              <a:sym typeface="Arial"/>
            </a:endParaRPr>
          </a:p>
        </p:txBody>
      </p:sp>
      <p:pic>
        <p:nvPicPr>
          <p:cNvPr id="109" name="Google Shape;109;p2" descr="A body of water with a mountain in the background&#10;&#10;Description automatically generated"/>
          <p:cNvPicPr preferRelativeResize="0"/>
          <p:nvPr/>
        </p:nvPicPr>
        <p:blipFill rotWithShape="1">
          <a:blip r:embed="rId3">
            <a:alphaModFix/>
          </a:blip>
          <a:srcRect/>
          <a:stretch/>
        </p:blipFill>
        <p:spPr>
          <a:xfrm>
            <a:off x="6895370" y="0"/>
            <a:ext cx="6470464" cy="6856412"/>
          </a:xfrm>
          <a:custGeom>
            <a:avLst/>
            <a:gdLst/>
            <a:ahLst/>
            <a:cxnLst/>
            <a:rect l="l" t="t" r="r" b="b"/>
            <a:pathLst>
              <a:path w="6470464" h="6856412" extrusionOk="0">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a:noFill/>
          <a:ln>
            <a:noFill/>
          </a:ln>
        </p:spPr>
      </p:pic>
      <p:cxnSp>
        <p:nvCxnSpPr>
          <p:cNvPr id="110" name="Google Shape;110;p2"/>
          <p:cNvCxnSpPr/>
          <p:nvPr/>
        </p:nvCxnSpPr>
        <p:spPr>
          <a:xfrm>
            <a:off x="615820" y="1594099"/>
            <a:ext cx="5032503"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
        <p:cNvGrpSpPr/>
        <p:nvPr/>
      </p:nvGrpSpPr>
      <p:grpSpPr>
        <a:xfrm>
          <a:off x="0" y="0"/>
          <a:ext cx="0" cy="0"/>
          <a:chOff x="0" y="0"/>
          <a:chExt cx="0" cy="0"/>
        </a:xfrm>
      </p:grpSpPr>
      <p:pic>
        <p:nvPicPr>
          <p:cNvPr id="115" name="Google Shape;115;g2dad378844e_0_85"/>
          <p:cNvPicPr preferRelativeResize="0"/>
          <p:nvPr/>
        </p:nvPicPr>
        <p:blipFill rotWithShape="1">
          <a:blip r:embed="rId3">
            <a:alphaModFix/>
          </a:blip>
          <a:srcRect l="21302" r="21308"/>
          <a:stretch/>
        </p:blipFill>
        <p:spPr>
          <a:xfrm flipH="1">
            <a:off x="6579827" y="-45225"/>
            <a:ext cx="5978973" cy="6943725"/>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ln>
            <a:noFill/>
          </a:ln>
        </p:spPr>
      </p:pic>
      <p:sp>
        <p:nvSpPr>
          <p:cNvPr id="116" name="Google Shape;116;g2dad378844e_0_85"/>
          <p:cNvSpPr txBox="1"/>
          <p:nvPr/>
        </p:nvSpPr>
        <p:spPr>
          <a:xfrm>
            <a:off x="906775" y="2079475"/>
            <a:ext cx="4618200" cy="210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NZ" sz="2800">
                <a:solidFill>
                  <a:schemeClr val="lt1"/>
                </a:solidFill>
                <a:latin typeface="Avenir"/>
                <a:ea typeface="Avenir"/>
                <a:cs typeface="Avenir"/>
                <a:sym typeface="Avenir"/>
              </a:rPr>
              <a:t>“You are all climate lawyers now, whether you want to be or not”</a:t>
            </a:r>
            <a:endParaRPr sz="2800">
              <a:solidFill>
                <a:schemeClr val="lt1"/>
              </a:solidFill>
              <a:latin typeface="Avenir"/>
              <a:ea typeface="Avenir"/>
              <a:cs typeface="Avenir"/>
              <a:sym typeface="Avenir"/>
            </a:endParaRPr>
          </a:p>
          <a:p>
            <a:pPr marL="0" lvl="0" indent="0" algn="ctr" rtl="0">
              <a:spcBef>
                <a:spcPts val="0"/>
              </a:spcBef>
              <a:spcAft>
                <a:spcPts val="0"/>
              </a:spcAft>
              <a:buNone/>
            </a:pPr>
            <a:endParaRPr sz="2800">
              <a:solidFill>
                <a:schemeClr val="lt1"/>
              </a:solidFill>
              <a:latin typeface="Avenir"/>
              <a:ea typeface="Avenir"/>
              <a:cs typeface="Avenir"/>
              <a:sym typeface="Avenir"/>
            </a:endParaRPr>
          </a:p>
          <a:p>
            <a:pPr marL="0" lvl="0" indent="0" algn="ctr" rtl="0">
              <a:spcBef>
                <a:spcPts val="0"/>
              </a:spcBef>
              <a:spcAft>
                <a:spcPts val="0"/>
              </a:spcAft>
              <a:buNone/>
            </a:pPr>
            <a:r>
              <a:rPr lang="en-NZ" sz="2800" i="1">
                <a:solidFill>
                  <a:schemeClr val="lt1"/>
                </a:solidFill>
                <a:latin typeface="Avenir"/>
                <a:ea typeface="Avenir"/>
                <a:cs typeface="Avenir"/>
                <a:sym typeface="Avenir"/>
              </a:rPr>
              <a:t>John Kerry, American Bar Association 2021 Annual Meeting</a:t>
            </a:r>
            <a:endParaRPr sz="2800" i="1">
              <a:solidFill>
                <a:schemeClr val="lt1"/>
              </a:solidFill>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g2dad378844e_0_41"/>
          <p:cNvSpPr txBox="1">
            <a:spLocks noGrp="1"/>
          </p:cNvSpPr>
          <p:nvPr>
            <p:ph type="title"/>
          </p:nvPr>
        </p:nvSpPr>
        <p:spPr>
          <a:xfrm>
            <a:off x="4760225" y="771175"/>
            <a:ext cx="6933300" cy="817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Avenir"/>
              <a:buNone/>
            </a:pPr>
            <a:r>
              <a:rPr lang="en-NZ" sz="3600" b="1">
                <a:latin typeface="Avenir"/>
                <a:ea typeface="Avenir"/>
                <a:cs typeface="Avenir"/>
                <a:sym typeface="Avenir"/>
              </a:rPr>
              <a:t>Growth of global climate change litigation </a:t>
            </a:r>
            <a:endParaRPr sz="3600" b="1">
              <a:latin typeface="Avenir"/>
              <a:ea typeface="Avenir"/>
              <a:cs typeface="Avenir"/>
              <a:sym typeface="Avenir"/>
            </a:endParaRPr>
          </a:p>
        </p:txBody>
      </p:sp>
      <p:sp>
        <p:nvSpPr>
          <p:cNvPr id="122" name="Google Shape;122;g2dad378844e_0_41"/>
          <p:cNvSpPr txBox="1">
            <a:spLocks noGrp="1"/>
          </p:cNvSpPr>
          <p:nvPr>
            <p:ph type="body" idx="1"/>
          </p:nvPr>
        </p:nvSpPr>
        <p:spPr>
          <a:xfrm>
            <a:off x="4910720" y="2081605"/>
            <a:ext cx="6095700" cy="4488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sz="1800">
              <a:latin typeface="Arial"/>
              <a:ea typeface="Arial"/>
              <a:cs typeface="Arial"/>
              <a:sym typeface="Arial"/>
            </a:endParaRPr>
          </a:p>
          <a:p>
            <a:pPr marL="228600" lvl="0" indent="-228600" algn="l" rtl="0">
              <a:lnSpc>
                <a:spcPct val="90000"/>
              </a:lnSpc>
              <a:spcBef>
                <a:spcPts val="0"/>
              </a:spcBef>
              <a:spcAft>
                <a:spcPts val="0"/>
              </a:spcAft>
              <a:buClr>
                <a:schemeClr val="dk1"/>
              </a:buClr>
              <a:buSzPts val="1800"/>
              <a:buFont typeface="Avenir"/>
              <a:buChar char="•"/>
            </a:pPr>
            <a:r>
              <a:rPr lang="en-NZ" sz="1800">
                <a:latin typeface="Avenir"/>
                <a:ea typeface="Avenir"/>
                <a:cs typeface="Avenir"/>
                <a:sym typeface="Avenir"/>
              </a:rPr>
              <a:t>Over 3,000 cases worldwide, the vast majority of which have been filed since 2015 (per Sabin Centre)</a:t>
            </a:r>
            <a:endParaRPr sz="1800">
              <a:latin typeface="Avenir"/>
              <a:ea typeface="Avenir"/>
              <a:cs typeface="Avenir"/>
              <a:sym typeface="Avenir"/>
            </a:endParaRPr>
          </a:p>
          <a:p>
            <a:pPr marL="228600" lvl="0" indent="0" algn="l" rtl="0">
              <a:lnSpc>
                <a:spcPct val="90000"/>
              </a:lnSpc>
              <a:spcBef>
                <a:spcPts val="0"/>
              </a:spcBef>
              <a:spcAft>
                <a:spcPts val="0"/>
              </a:spcAft>
              <a:buNone/>
            </a:pPr>
            <a:endParaRPr sz="1800">
              <a:latin typeface="Avenir"/>
              <a:ea typeface="Avenir"/>
              <a:cs typeface="Avenir"/>
              <a:sym typeface="Avenir"/>
            </a:endParaRPr>
          </a:p>
          <a:p>
            <a:pPr marL="228600" lvl="0" indent="-228600" algn="l" rtl="0">
              <a:lnSpc>
                <a:spcPct val="90000"/>
              </a:lnSpc>
              <a:spcBef>
                <a:spcPts val="0"/>
              </a:spcBef>
              <a:spcAft>
                <a:spcPts val="0"/>
              </a:spcAft>
              <a:buSzPts val="1800"/>
              <a:buFont typeface="Avenir"/>
              <a:buChar char="•"/>
            </a:pPr>
            <a:r>
              <a:rPr lang="en-NZ" sz="1800">
                <a:latin typeface="Avenir"/>
                <a:ea typeface="Avenir"/>
                <a:cs typeface="Avenir"/>
                <a:sym typeface="Avenir"/>
              </a:rPr>
              <a:t>Wide reach across different actors and areas of law, as well as variety in terms of:</a:t>
            </a:r>
            <a:endParaRPr sz="1800">
              <a:latin typeface="Avenir"/>
              <a:ea typeface="Avenir"/>
              <a:cs typeface="Avenir"/>
              <a:sym typeface="Avenir"/>
            </a:endParaRPr>
          </a:p>
          <a:p>
            <a:pPr marL="685800" lvl="1" indent="-228600" algn="l" rtl="0">
              <a:lnSpc>
                <a:spcPct val="90000"/>
              </a:lnSpc>
              <a:spcBef>
                <a:spcPts val="0"/>
              </a:spcBef>
              <a:spcAft>
                <a:spcPts val="0"/>
              </a:spcAft>
              <a:buSzPts val="1800"/>
              <a:buFont typeface="Avenir"/>
              <a:buChar char="•"/>
            </a:pPr>
            <a:r>
              <a:rPr lang="en-NZ" sz="1800">
                <a:latin typeface="Avenir"/>
                <a:ea typeface="Avenir"/>
                <a:cs typeface="Avenir"/>
                <a:sym typeface="Avenir"/>
              </a:rPr>
              <a:t>type of cases; </a:t>
            </a:r>
            <a:endParaRPr sz="1800">
              <a:latin typeface="Avenir"/>
              <a:ea typeface="Avenir"/>
              <a:cs typeface="Avenir"/>
              <a:sym typeface="Avenir"/>
            </a:endParaRPr>
          </a:p>
          <a:p>
            <a:pPr marL="685800" lvl="1" indent="-228600" algn="l" rtl="0">
              <a:lnSpc>
                <a:spcPct val="90000"/>
              </a:lnSpc>
              <a:spcBef>
                <a:spcPts val="0"/>
              </a:spcBef>
              <a:spcAft>
                <a:spcPts val="0"/>
              </a:spcAft>
              <a:buSzPts val="1800"/>
              <a:buFont typeface="Avenir"/>
              <a:buChar char="•"/>
            </a:pPr>
            <a:r>
              <a:rPr lang="en-NZ" sz="1800">
                <a:latin typeface="Avenir"/>
                <a:ea typeface="Avenir"/>
                <a:cs typeface="Avenir"/>
                <a:sym typeface="Avenir"/>
              </a:rPr>
              <a:t>strategies being deployed by litigants; </a:t>
            </a:r>
            <a:endParaRPr sz="1800">
              <a:latin typeface="Avenir"/>
              <a:ea typeface="Avenir"/>
              <a:cs typeface="Avenir"/>
              <a:sym typeface="Avenir"/>
            </a:endParaRPr>
          </a:p>
          <a:p>
            <a:pPr marL="685800" lvl="1" indent="-228600" algn="l" rtl="0">
              <a:lnSpc>
                <a:spcPct val="90000"/>
              </a:lnSpc>
              <a:spcBef>
                <a:spcPts val="0"/>
              </a:spcBef>
              <a:spcAft>
                <a:spcPts val="0"/>
              </a:spcAft>
              <a:buSzPts val="1800"/>
              <a:buFont typeface="Avenir"/>
              <a:buChar char="•"/>
            </a:pPr>
            <a:r>
              <a:rPr lang="en-NZ" sz="1800">
                <a:latin typeface="Avenir"/>
                <a:ea typeface="Avenir"/>
                <a:cs typeface="Avenir"/>
                <a:sym typeface="Avenir"/>
              </a:rPr>
              <a:t>defendants; and</a:t>
            </a:r>
            <a:endParaRPr sz="1800">
              <a:latin typeface="Avenir"/>
              <a:ea typeface="Avenir"/>
              <a:cs typeface="Avenir"/>
              <a:sym typeface="Avenir"/>
            </a:endParaRPr>
          </a:p>
          <a:p>
            <a:pPr marL="685800" lvl="1" indent="-228600" algn="l" rtl="0">
              <a:lnSpc>
                <a:spcPct val="90000"/>
              </a:lnSpc>
              <a:spcBef>
                <a:spcPts val="0"/>
              </a:spcBef>
              <a:spcAft>
                <a:spcPts val="0"/>
              </a:spcAft>
              <a:buSzPts val="1800"/>
              <a:buFont typeface="Avenir"/>
              <a:buChar char="•"/>
            </a:pPr>
            <a:r>
              <a:rPr lang="en-NZ" sz="1800">
                <a:latin typeface="Avenir"/>
                <a:ea typeface="Avenir"/>
                <a:cs typeface="Avenir"/>
                <a:sym typeface="Avenir"/>
              </a:rPr>
              <a:t>remedies sought.  </a:t>
            </a:r>
            <a:endParaRPr sz="1800">
              <a:latin typeface="Avenir"/>
              <a:ea typeface="Avenir"/>
              <a:cs typeface="Avenir"/>
              <a:sym typeface="Avenir"/>
            </a:endParaRPr>
          </a:p>
          <a:p>
            <a:pPr marL="228600" lvl="0" indent="0" algn="l" rtl="0">
              <a:lnSpc>
                <a:spcPct val="90000"/>
              </a:lnSpc>
              <a:spcBef>
                <a:spcPts val="0"/>
              </a:spcBef>
              <a:spcAft>
                <a:spcPts val="0"/>
              </a:spcAft>
              <a:buNone/>
            </a:pPr>
            <a:endParaRPr sz="1800">
              <a:latin typeface="Avenir"/>
              <a:ea typeface="Avenir"/>
              <a:cs typeface="Avenir"/>
              <a:sym typeface="Avenir"/>
            </a:endParaRPr>
          </a:p>
          <a:p>
            <a:pPr marL="228600" lvl="0" indent="-228600" algn="l" rtl="0">
              <a:lnSpc>
                <a:spcPct val="90000"/>
              </a:lnSpc>
              <a:spcBef>
                <a:spcPts val="0"/>
              </a:spcBef>
              <a:spcAft>
                <a:spcPts val="0"/>
              </a:spcAft>
              <a:buSzPts val="1800"/>
              <a:buFont typeface="Avenir"/>
              <a:buChar char="•"/>
            </a:pPr>
            <a:r>
              <a:rPr lang="en-NZ" sz="1800">
                <a:latin typeface="Avenir"/>
                <a:ea typeface="Avenir"/>
                <a:cs typeface="Avenir"/>
                <a:sym typeface="Avenir"/>
              </a:rPr>
              <a:t>Why it matters for in-house lawyers:</a:t>
            </a:r>
            <a:endParaRPr sz="1800">
              <a:latin typeface="Avenir"/>
              <a:ea typeface="Avenir"/>
              <a:cs typeface="Avenir"/>
              <a:sym typeface="Avenir"/>
            </a:endParaRPr>
          </a:p>
          <a:p>
            <a:pPr marL="685800" lvl="1" indent="-228600" algn="l" rtl="0">
              <a:lnSpc>
                <a:spcPct val="90000"/>
              </a:lnSpc>
              <a:spcBef>
                <a:spcPts val="0"/>
              </a:spcBef>
              <a:spcAft>
                <a:spcPts val="0"/>
              </a:spcAft>
              <a:buSzPts val="1800"/>
              <a:buFont typeface="Avenir"/>
              <a:buChar char="•"/>
            </a:pPr>
            <a:r>
              <a:rPr lang="en-NZ" sz="1800">
                <a:latin typeface="Avenir"/>
                <a:ea typeface="Avenir"/>
                <a:cs typeface="Avenir"/>
                <a:sym typeface="Avenir"/>
              </a:rPr>
              <a:t>Material risk for government bodies, companies, and financial markets</a:t>
            </a:r>
            <a:endParaRPr sz="1800">
              <a:latin typeface="Avenir"/>
              <a:ea typeface="Avenir"/>
              <a:cs typeface="Avenir"/>
              <a:sym typeface="Avenir"/>
            </a:endParaRPr>
          </a:p>
          <a:p>
            <a:pPr marL="685800" lvl="1" indent="-228600" algn="l" rtl="0">
              <a:lnSpc>
                <a:spcPct val="90000"/>
              </a:lnSpc>
              <a:spcBef>
                <a:spcPts val="0"/>
              </a:spcBef>
              <a:spcAft>
                <a:spcPts val="0"/>
              </a:spcAft>
              <a:buSzPts val="1800"/>
              <a:buFont typeface="Avenir"/>
              <a:buChar char="•"/>
            </a:pPr>
            <a:r>
              <a:rPr lang="en-NZ" sz="1800">
                <a:latin typeface="Avenir"/>
                <a:ea typeface="Avenir"/>
                <a:cs typeface="Avenir"/>
                <a:sym typeface="Avenir"/>
              </a:rPr>
              <a:t>Interpretation and clarification of laws</a:t>
            </a:r>
            <a:endParaRPr sz="1800">
              <a:latin typeface="Avenir"/>
              <a:ea typeface="Avenir"/>
              <a:cs typeface="Avenir"/>
              <a:sym typeface="Avenir"/>
            </a:endParaRPr>
          </a:p>
          <a:p>
            <a:pPr marL="0" lvl="0" indent="0" algn="l" rtl="0">
              <a:lnSpc>
                <a:spcPct val="90000"/>
              </a:lnSpc>
              <a:spcBef>
                <a:spcPts val="0"/>
              </a:spcBef>
              <a:spcAft>
                <a:spcPts val="0"/>
              </a:spcAft>
              <a:buNone/>
            </a:pPr>
            <a:endParaRPr sz="1800">
              <a:latin typeface="Arial"/>
              <a:ea typeface="Arial"/>
              <a:cs typeface="Arial"/>
              <a:sym typeface="Arial"/>
            </a:endParaRPr>
          </a:p>
          <a:p>
            <a:pPr marL="0" lvl="0" indent="0" algn="l" rtl="0">
              <a:lnSpc>
                <a:spcPct val="90000"/>
              </a:lnSpc>
              <a:spcBef>
                <a:spcPts val="0"/>
              </a:spcBef>
              <a:spcAft>
                <a:spcPts val="0"/>
              </a:spcAft>
              <a:buNone/>
            </a:pPr>
            <a:endParaRPr sz="1800">
              <a:latin typeface="Arial"/>
              <a:ea typeface="Arial"/>
              <a:cs typeface="Arial"/>
              <a:sym typeface="Arial"/>
            </a:endParaRPr>
          </a:p>
          <a:p>
            <a:pPr marL="685800" lvl="0" indent="0" algn="l" rtl="0">
              <a:lnSpc>
                <a:spcPct val="90000"/>
              </a:lnSpc>
              <a:spcBef>
                <a:spcPts val="0"/>
              </a:spcBef>
              <a:spcAft>
                <a:spcPts val="0"/>
              </a:spcAft>
              <a:buNone/>
            </a:pPr>
            <a:endParaRPr sz="1800">
              <a:latin typeface="Arial"/>
              <a:ea typeface="Arial"/>
              <a:cs typeface="Arial"/>
              <a:sym typeface="Arial"/>
            </a:endParaRPr>
          </a:p>
          <a:p>
            <a:pPr marL="457200" lvl="0" indent="0" algn="l" rtl="0">
              <a:lnSpc>
                <a:spcPct val="90000"/>
              </a:lnSpc>
              <a:spcBef>
                <a:spcPts val="1100"/>
              </a:spcBef>
              <a:spcAft>
                <a:spcPts val="0"/>
              </a:spcAft>
              <a:buNone/>
            </a:pPr>
            <a:endParaRPr sz="1800">
              <a:latin typeface="Arial"/>
              <a:ea typeface="Arial"/>
              <a:cs typeface="Arial"/>
              <a:sym typeface="Arial"/>
            </a:endParaRPr>
          </a:p>
          <a:p>
            <a:pPr marL="685800" lvl="1" indent="-114300" algn="l" rtl="0">
              <a:lnSpc>
                <a:spcPct val="90000"/>
              </a:lnSpc>
              <a:spcBef>
                <a:spcPts val="500"/>
              </a:spcBef>
              <a:spcAft>
                <a:spcPts val="0"/>
              </a:spcAft>
              <a:buClr>
                <a:schemeClr val="dk1"/>
              </a:buClr>
              <a:buSzPts val="1800"/>
              <a:buNone/>
            </a:pPr>
            <a:endParaRPr sz="1800">
              <a:latin typeface="Arial"/>
              <a:ea typeface="Arial"/>
              <a:cs typeface="Arial"/>
              <a:sym typeface="Arial"/>
            </a:endParaRPr>
          </a:p>
        </p:txBody>
      </p:sp>
      <p:pic>
        <p:nvPicPr>
          <p:cNvPr id="123" name="Google Shape;123;g2dad378844e_0_41" descr="A body of water with a mountain in the background&#10;&#10;Description automatically generated"/>
          <p:cNvPicPr preferRelativeResize="0"/>
          <p:nvPr/>
        </p:nvPicPr>
        <p:blipFill rotWithShape="1">
          <a:blip r:embed="rId3">
            <a:alphaModFix/>
          </a:blip>
          <a:srcRect/>
          <a:stretch/>
        </p:blipFill>
        <p:spPr>
          <a:xfrm flipH="1">
            <a:off x="-1110706" y="800"/>
            <a:ext cx="5694008" cy="6856412"/>
          </a:xfrm>
          <a:custGeom>
            <a:avLst/>
            <a:gdLst/>
            <a:ahLst/>
            <a:cxnLst/>
            <a:rect l="l" t="t" r="r" b="b"/>
            <a:pathLst>
              <a:path w="6470464" h="6856412" extrusionOk="0">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a:noFill/>
          <a:ln>
            <a:noFill/>
          </a:ln>
        </p:spPr>
      </p:pic>
      <p:cxnSp>
        <p:nvCxnSpPr>
          <p:cNvPr id="124" name="Google Shape;124;g2dad378844e_0_41"/>
          <p:cNvCxnSpPr/>
          <p:nvPr/>
        </p:nvCxnSpPr>
        <p:spPr>
          <a:xfrm>
            <a:off x="4910720" y="1715324"/>
            <a:ext cx="50325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g2df0ce1eb21_0_41"/>
          <p:cNvSpPr txBox="1">
            <a:spLocks noGrp="1"/>
          </p:cNvSpPr>
          <p:nvPr>
            <p:ph type="title"/>
          </p:nvPr>
        </p:nvSpPr>
        <p:spPr>
          <a:xfrm>
            <a:off x="4689225" y="703300"/>
            <a:ext cx="6131100" cy="8178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600"/>
              <a:buFont typeface="Avenir"/>
              <a:buNone/>
            </a:pPr>
            <a:r>
              <a:rPr lang="en-NZ" sz="3600" b="1">
                <a:latin typeface="Avenir"/>
                <a:ea typeface="Avenir"/>
                <a:cs typeface="Avenir"/>
                <a:sym typeface="Avenir"/>
              </a:rPr>
              <a:t>4 key themes:</a:t>
            </a:r>
            <a:endParaRPr sz="3600" b="1">
              <a:latin typeface="Avenir"/>
              <a:ea typeface="Avenir"/>
              <a:cs typeface="Avenir"/>
              <a:sym typeface="Avenir"/>
            </a:endParaRPr>
          </a:p>
        </p:txBody>
      </p:sp>
      <p:pic>
        <p:nvPicPr>
          <p:cNvPr id="130" name="Google Shape;130;g2df0ce1eb21_0_41"/>
          <p:cNvPicPr preferRelativeResize="0"/>
          <p:nvPr/>
        </p:nvPicPr>
        <p:blipFill rotWithShape="1">
          <a:blip r:embed="rId3">
            <a:alphaModFix/>
          </a:blip>
          <a:srcRect/>
          <a:stretch/>
        </p:blipFill>
        <p:spPr>
          <a:xfrm>
            <a:off x="-1395005" y="10"/>
            <a:ext cx="6024154" cy="68580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ln>
            <a:noFill/>
          </a:ln>
        </p:spPr>
      </p:pic>
      <p:sp>
        <p:nvSpPr>
          <p:cNvPr id="131" name="Google Shape;131;g2df0ce1eb21_0_41"/>
          <p:cNvSpPr/>
          <p:nvPr/>
        </p:nvSpPr>
        <p:spPr>
          <a:xfrm>
            <a:off x="5615275" y="1863975"/>
            <a:ext cx="4841700" cy="1043400"/>
          </a:xfrm>
          <a:prstGeom prst="roundRect">
            <a:avLst>
              <a:gd name="adj" fmla="val 16667"/>
            </a:avLst>
          </a:prstGeom>
          <a:solidFill>
            <a:srgbClr val="DBDE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36550" algn="l" rtl="0">
              <a:spcBef>
                <a:spcPts val="0"/>
              </a:spcBef>
              <a:spcAft>
                <a:spcPts val="0"/>
              </a:spcAft>
              <a:buSzPts val="1700"/>
              <a:buFont typeface="Avenir"/>
              <a:buAutoNum type="arabicParenR"/>
            </a:pPr>
            <a:r>
              <a:rPr lang="en-NZ" sz="1700" b="1">
                <a:latin typeface="Avenir"/>
                <a:ea typeface="Avenir"/>
                <a:cs typeface="Avenir"/>
                <a:sym typeface="Avenir"/>
              </a:rPr>
              <a:t>Government Framework Litigation</a:t>
            </a:r>
            <a:endParaRPr sz="1700" b="1">
              <a:latin typeface="Avenir"/>
              <a:ea typeface="Avenir"/>
              <a:cs typeface="Avenir"/>
              <a:sym typeface="Avenir"/>
            </a:endParaRPr>
          </a:p>
          <a:p>
            <a:pPr marL="914400" lvl="1" indent="-317500" algn="l" rtl="0">
              <a:spcBef>
                <a:spcPts val="0"/>
              </a:spcBef>
              <a:spcAft>
                <a:spcPts val="0"/>
              </a:spcAft>
              <a:buSzPts val="1400"/>
              <a:buFont typeface="Avenir"/>
              <a:buAutoNum type="alphaLcParenR"/>
            </a:pPr>
            <a:r>
              <a:rPr lang="en-NZ" b="1">
                <a:latin typeface="Avenir"/>
                <a:ea typeface="Avenir"/>
                <a:cs typeface="Avenir"/>
                <a:sym typeface="Avenir"/>
              </a:rPr>
              <a:t>Challenging the Ambition Gap</a:t>
            </a:r>
            <a:endParaRPr b="1">
              <a:latin typeface="Avenir"/>
              <a:ea typeface="Avenir"/>
              <a:cs typeface="Avenir"/>
              <a:sym typeface="Avenir"/>
            </a:endParaRPr>
          </a:p>
          <a:p>
            <a:pPr marL="914400" lvl="1" indent="-317500" algn="l" rtl="0">
              <a:spcBef>
                <a:spcPts val="0"/>
              </a:spcBef>
              <a:spcAft>
                <a:spcPts val="0"/>
              </a:spcAft>
              <a:buSzPts val="1400"/>
              <a:buFont typeface="Avenir"/>
              <a:buAutoNum type="alphaLcParenR"/>
            </a:pPr>
            <a:r>
              <a:rPr lang="en-NZ" b="1">
                <a:latin typeface="Avenir"/>
                <a:ea typeface="Avenir"/>
                <a:cs typeface="Avenir"/>
                <a:sym typeface="Avenir"/>
              </a:rPr>
              <a:t>Challenging the Implementation Gap</a:t>
            </a:r>
            <a:endParaRPr b="1">
              <a:latin typeface="Avenir"/>
              <a:ea typeface="Avenir"/>
              <a:cs typeface="Avenir"/>
              <a:sym typeface="Avenir"/>
            </a:endParaRPr>
          </a:p>
        </p:txBody>
      </p:sp>
      <p:sp>
        <p:nvSpPr>
          <p:cNvPr id="132" name="Google Shape;132;g2df0ce1eb21_0_41"/>
          <p:cNvSpPr/>
          <p:nvPr/>
        </p:nvSpPr>
        <p:spPr>
          <a:xfrm>
            <a:off x="5615275" y="3050900"/>
            <a:ext cx="4841700" cy="1172400"/>
          </a:xfrm>
          <a:prstGeom prst="roundRect">
            <a:avLst>
              <a:gd name="adj" fmla="val 16667"/>
            </a:avLst>
          </a:prstGeom>
          <a:solidFill>
            <a:srgbClr val="DBDE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1700" b="1">
                <a:latin typeface="Avenir"/>
                <a:ea typeface="Avenir"/>
                <a:cs typeface="Avenir"/>
                <a:sym typeface="Avenir"/>
              </a:rPr>
              <a:t>2)     Integrating climate considerations</a:t>
            </a:r>
            <a:endParaRPr sz="1700" b="1">
              <a:latin typeface="Avenir"/>
              <a:ea typeface="Avenir"/>
              <a:cs typeface="Avenir"/>
              <a:sym typeface="Avenir"/>
            </a:endParaRPr>
          </a:p>
          <a:p>
            <a:pPr marL="0" lvl="0" indent="0" algn="l" rtl="0">
              <a:spcBef>
                <a:spcPts val="0"/>
              </a:spcBef>
              <a:spcAft>
                <a:spcPts val="0"/>
              </a:spcAft>
              <a:buNone/>
            </a:pPr>
            <a:r>
              <a:rPr lang="en-NZ" b="1">
                <a:latin typeface="Avenir"/>
                <a:ea typeface="Avenir"/>
                <a:cs typeface="Avenir"/>
                <a:sym typeface="Avenir"/>
              </a:rPr>
              <a:t>	</a:t>
            </a:r>
            <a:endParaRPr b="1">
              <a:latin typeface="Avenir"/>
              <a:ea typeface="Avenir"/>
              <a:cs typeface="Avenir"/>
              <a:sym typeface="Avenir"/>
            </a:endParaRPr>
          </a:p>
          <a:p>
            <a:pPr marL="457200" lvl="0" indent="0" algn="l" rtl="0">
              <a:spcBef>
                <a:spcPts val="0"/>
              </a:spcBef>
              <a:spcAft>
                <a:spcPts val="0"/>
              </a:spcAft>
              <a:buNone/>
            </a:pPr>
            <a:r>
              <a:rPr lang="en-NZ" b="1">
                <a:latin typeface="Avenir"/>
                <a:ea typeface="Avenir"/>
                <a:cs typeface="Avenir"/>
                <a:sym typeface="Avenir"/>
              </a:rPr>
              <a:t>Incorporating climate considerations, standards, or principles into decisions</a:t>
            </a:r>
            <a:endParaRPr b="1">
              <a:latin typeface="Avenir"/>
              <a:ea typeface="Avenir"/>
              <a:cs typeface="Avenir"/>
              <a:sym typeface="Avenir"/>
            </a:endParaRPr>
          </a:p>
        </p:txBody>
      </p:sp>
      <p:sp>
        <p:nvSpPr>
          <p:cNvPr id="133" name="Google Shape;133;g2df0ce1eb21_0_41"/>
          <p:cNvSpPr/>
          <p:nvPr/>
        </p:nvSpPr>
        <p:spPr>
          <a:xfrm>
            <a:off x="5615275" y="4366825"/>
            <a:ext cx="4841700" cy="1172400"/>
          </a:xfrm>
          <a:prstGeom prst="roundRect">
            <a:avLst>
              <a:gd name="adj" fmla="val 16667"/>
            </a:avLst>
          </a:prstGeom>
          <a:solidFill>
            <a:srgbClr val="DBDE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1700" b="1">
                <a:latin typeface="Avenir"/>
                <a:ea typeface="Avenir"/>
                <a:cs typeface="Avenir"/>
                <a:sym typeface="Avenir"/>
              </a:rPr>
              <a:t>3)     Novel Corporate Accountability Cases</a:t>
            </a:r>
            <a:endParaRPr sz="1700" b="1">
              <a:latin typeface="Avenir"/>
              <a:ea typeface="Avenir"/>
              <a:cs typeface="Avenir"/>
              <a:sym typeface="Avenir"/>
            </a:endParaRPr>
          </a:p>
          <a:p>
            <a:pPr marL="0" lvl="0" indent="0" algn="l" rtl="0">
              <a:spcBef>
                <a:spcPts val="0"/>
              </a:spcBef>
              <a:spcAft>
                <a:spcPts val="0"/>
              </a:spcAft>
              <a:buNone/>
            </a:pPr>
            <a:r>
              <a:rPr lang="en-NZ" b="1">
                <a:latin typeface="Avenir"/>
                <a:ea typeface="Avenir"/>
                <a:cs typeface="Avenir"/>
                <a:sym typeface="Avenir"/>
              </a:rPr>
              <a:t>	</a:t>
            </a:r>
            <a:endParaRPr b="1">
              <a:latin typeface="Avenir"/>
              <a:ea typeface="Avenir"/>
              <a:cs typeface="Avenir"/>
              <a:sym typeface="Avenir"/>
            </a:endParaRPr>
          </a:p>
          <a:p>
            <a:pPr marL="457200" lvl="0" indent="0" algn="l" rtl="0">
              <a:spcBef>
                <a:spcPts val="0"/>
              </a:spcBef>
              <a:spcAft>
                <a:spcPts val="0"/>
              </a:spcAft>
              <a:buNone/>
            </a:pPr>
            <a:r>
              <a:rPr lang="en-NZ" b="1">
                <a:latin typeface="Avenir"/>
                <a:ea typeface="Avenir"/>
                <a:cs typeface="Avenir"/>
                <a:sym typeface="Avenir"/>
              </a:rPr>
              <a:t>Arguments around the world around novel imposition of duties of care</a:t>
            </a:r>
            <a:endParaRPr b="1">
              <a:latin typeface="Avenir"/>
              <a:ea typeface="Avenir"/>
              <a:cs typeface="Avenir"/>
              <a:sym typeface="Avenir"/>
            </a:endParaRPr>
          </a:p>
        </p:txBody>
      </p:sp>
      <p:sp>
        <p:nvSpPr>
          <p:cNvPr id="134" name="Google Shape;134;g2df0ce1eb21_0_41"/>
          <p:cNvSpPr/>
          <p:nvPr/>
        </p:nvSpPr>
        <p:spPr>
          <a:xfrm>
            <a:off x="5615275" y="5682750"/>
            <a:ext cx="4841700" cy="1043400"/>
          </a:xfrm>
          <a:prstGeom prst="roundRect">
            <a:avLst>
              <a:gd name="adj" fmla="val 16667"/>
            </a:avLst>
          </a:prstGeom>
          <a:solidFill>
            <a:srgbClr val="DBDE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1700" b="1">
                <a:latin typeface="Avenir"/>
                <a:ea typeface="Avenir"/>
                <a:cs typeface="Avenir"/>
                <a:sym typeface="Avenir"/>
              </a:rPr>
              <a:t>4)     Greenwashing</a:t>
            </a:r>
            <a:endParaRPr sz="1700" b="1">
              <a:latin typeface="Avenir"/>
              <a:ea typeface="Avenir"/>
              <a:cs typeface="Avenir"/>
              <a:sym typeface="Avenir"/>
            </a:endParaRPr>
          </a:p>
          <a:p>
            <a:pPr marL="0" lvl="0" indent="0" algn="l" rtl="0">
              <a:spcBef>
                <a:spcPts val="0"/>
              </a:spcBef>
              <a:spcAft>
                <a:spcPts val="0"/>
              </a:spcAft>
              <a:buNone/>
            </a:pPr>
            <a:r>
              <a:rPr lang="en-NZ" b="1">
                <a:latin typeface="Avenir"/>
                <a:ea typeface="Avenir"/>
                <a:cs typeface="Avenir"/>
                <a:sym typeface="Avenir"/>
              </a:rPr>
              <a:t>	</a:t>
            </a:r>
            <a:endParaRPr b="1">
              <a:latin typeface="Avenir"/>
              <a:ea typeface="Avenir"/>
              <a:cs typeface="Avenir"/>
              <a:sym typeface="Avenir"/>
            </a:endParaRPr>
          </a:p>
          <a:p>
            <a:pPr marL="457200" lvl="0" indent="0" algn="l" rtl="0">
              <a:spcBef>
                <a:spcPts val="0"/>
              </a:spcBef>
              <a:spcAft>
                <a:spcPts val="0"/>
              </a:spcAft>
              <a:buNone/>
            </a:pPr>
            <a:r>
              <a:rPr lang="en-NZ" b="1">
                <a:latin typeface="Avenir"/>
                <a:ea typeface="Avenir"/>
                <a:cs typeface="Avenir"/>
                <a:sym typeface="Avenir"/>
              </a:rPr>
              <a:t>Challenging green claims, particularly under consumer protection laws</a:t>
            </a:r>
            <a:endParaRPr b="1">
              <a:latin typeface="Avenir"/>
              <a:ea typeface="Avenir"/>
              <a:cs typeface="Avenir"/>
              <a:sym typeface="Avenir"/>
            </a:endParaRPr>
          </a:p>
        </p:txBody>
      </p:sp>
      <p:cxnSp>
        <p:nvCxnSpPr>
          <p:cNvPr id="135" name="Google Shape;135;g2df0ce1eb21_0_41"/>
          <p:cNvCxnSpPr/>
          <p:nvPr/>
        </p:nvCxnSpPr>
        <p:spPr>
          <a:xfrm>
            <a:off x="5672720" y="1521099"/>
            <a:ext cx="50325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sp>
        <p:nvSpPr>
          <p:cNvPr id="140" name="Google Shape;140;g2dad378844e_0_48"/>
          <p:cNvSpPr txBox="1">
            <a:spLocks noGrp="1"/>
          </p:cNvSpPr>
          <p:nvPr>
            <p:ph type="title"/>
          </p:nvPr>
        </p:nvSpPr>
        <p:spPr>
          <a:xfrm>
            <a:off x="323650" y="345150"/>
            <a:ext cx="7046400" cy="817800"/>
          </a:xfrm>
          <a:prstGeom prst="rect">
            <a:avLst/>
          </a:prstGeom>
          <a:noFill/>
          <a:ln>
            <a:noFill/>
          </a:ln>
        </p:spPr>
        <p:txBody>
          <a:bodyPr spcFirstLastPara="1" wrap="square" lIns="91425" tIns="45700" rIns="91425" bIns="45700" anchor="b" anchorCtr="0">
            <a:normAutofit/>
          </a:bodyPr>
          <a:lstStyle/>
          <a:p>
            <a:pPr marL="457200" lvl="0" indent="-434340" algn="l" rtl="0">
              <a:lnSpc>
                <a:spcPct val="90000"/>
              </a:lnSpc>
              <a:spcBef>
                <a:spcPts val="0"/>
              </a:spcBef>
              <a:spcAft>
                <a:spcPts val="0"/>
              </a:spcAft>
              <a:buSzPct val="100000"/>
              <a:buFont typeface="Avenir"/>
              <a:buAutoNum type="alphaUcParenR"/>
            </a:pPr>
            <a:r>
              <a:rPr lang="en-NZ" sz="3600" b="1">
                <a:latin typeface="Avenir"/>
                <a:ea typeface="Avenir"/>
                <a:cs typeface="Avenir"/>
                <a:sym typeface="Avenir"/>
              </a:rPr>
              <a:t>“Government Framework Cases”</a:t>
            </a:r>
            <a:endParaRPr sz="3600" b="1">
              <a:latin typeface="Avenir"/>
              <a:ea typeface="Avenir"/>
              <a:cs typeface="Avenir"/>
              <a:sym typeface="Avenir"/>
            </a:endParaRPr>
          </a:p>
        </p:txBody>
      </p:sp>
      <p:sp>
        <p:nvSpPr>
          <p:cNvPr id="141" name="Google Shape;141;g2dad378844e_0_48"/>
          <p:cNvSpPr txBox="1">
            <a:spLocks noGrp="1"/>
          </p:cNvSpPr>
          <p:nvPr>
            <p:ph type="body" idx="1"/>
          </p:nvPr>
        </p:nvSpPr>
        <p:spPr>
          <a:xfrm>
            <a:off x="615825" y="1415650"/>
            <a:ext cx="7851000" cy="4104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600"/>
              </a:spcBef>
              <a:spcAft>
                <a:spcPts val="0"/>
              </a:spcAft>
              <a:buSzPts val="1800"/>
              <a:buFont typeface="Avenir"/>
              <a:buChar char="•"/>
            </a:pPr>
            <a:r>
              <a:rPr lang="en-NZ" sz="1800" b="1">
                <a:latin typeface="Avenir"/>
                <a:ea typeface="Avenir"/>
                <a:cs typeface="Avenir"/>
                <a:sym typeface="Avenir"/>
              </a:rPr>
              <a:t>Challenging overall government efforts to reduce emissions. Often framed around human rights, constitutional claims, or climate change legal frameworks</a:t>
            </a:r>
            <a:endParaRPr sz="1800" b="1">
              <a:latin typeface="Avenir"/>
              <a:ea typeface="Avenir"/>
              <a:cs typeface="Avenir"/>
              <a:sym typeface="Avenir"/>
            </a:endParaRPr>
          </a:p>
          <a:p>
            <a:pPr marL="685800" lvl="1" indent="-114300" algn="l" rtl="0">
              <a:lnSpc>
                <a:spcPct val="90000"/>
              </a:lnSpc>
              <a:spcBef>
                <a:spcPts val="500"/>
              </a:spcBef>
              <a:spcAft>
                <a:spcPts val="0"/>
              </a:spcAft>
              <a:buClr>
                <a:schemeClr val="dk1"/>
              </a:buClr>
              <a:buSzPts val="1800"/>
              <a:buNone/>
            </a:pPr>
            <a:endParaRPr sz="1800">
              <a:latin typeface="Arial"/>
              <a:ea typeface="Arial"/>
              <a:cs typeface="Arial"/>
              <a:sym typeface="Arial"/>
            </a:endParaRPr>
          </a:p>
        </p:txBody>
      </p:sp>
      <p:pic>
        <p:nvPicPr>
          <p:cNvPr id="142" name="Google Shape;142;g2dad378844e_0_48"/>
          <p:cNvPicPr preferRelativeResize="0"/>
          <p:nvPr/>
        </p:nvPicPr>
        <p:blipFill rotWithShape="1">
          <a:blip r:embed="rId3">
            <a:alphaModFix/>
          </a:blip>
          <a:srcRect l="18548" r="18554"/>
          <a:stretch/>
        </p:blipFill>
        <p:spPr>
          <a:xfrm>
            <a:off x="8315500" y="800"/>
            <a:ext cx="6001355" cy="6856412"/>
          </a:xfrm>
          <a:custGeom>
            <a:avLst/>
            <a:gdLst/>
            <a:ahLst/>
            <a:cxnLst/>
            <a:rect l="l" t="t" r="r" b="b"/>
            <a:pathLst>
              <a:path w="6470464" h="6856412" extrusionOk="0">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a:noFill/>
          <a:ln>
            <a:noFill/>
          </a:ln>
        </p:spPr>
      </p:pic>
      <p:cxnSp>
        <p:nvCxnSpPr>
          <p:cNvPr id="143" name="Google Shape;143;g2dad378844e_0_48"/>
          <p:cNvCxnSpPr/>
          <p:nvPr/>
        </p:nvCxnSpPr>
        <p:spPr>
          <a:xfrm rot="10800000" flipH="1">
            <a:off x="790320" y="1285999"/>
            <a:ext cx="6115200" cy="3300"/>
          </a:xfrm>
          <a:prstGeom prst="straightConnector1">
            <a:avLst/>
          </a:prstGeom>
          <a:noFill/>
          <a:ln w="19050" cap="flat" cmpd="sng">
            <a:solidFill>
              <a:schemeClr val="dk1"/>
            </a:solidFill>
            <a:prstDash val="solid"/>
            <a:miter lim="800000"/>
            <a:headEnd type="none" w="sm" len="sm"/>
            <a:tailEnd type="none" w="sm" len="sm"/>
          </a:ln>
        </p:spPr>
      </p:cxnSp>
      <p:sp>
        <p:nvSpPr>
          <p:cNvPr id="144" name="Google Shape;144;g2dad378844e_0_48"/>
          <p:cNvSpPr/>
          <p:nvPr/>
        </p:nvSpPr>
        <p:spPr>
          <a:xfrm>
            <a:off x="790325" y="2492025"/>
            <a:ext cx="3654600" cy="4030200"/>
          </a:xfrm>
          <a:prstGeom prst="roundRect">
            <a:avLst>
              <a:gd name="adj" fmla="val 16667"/>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145" name="Google Shape;145;g2dad378844e_0_48"/>
          <p:cNvPicPr preferRelativeResize="0"/>
          <p:nvPr/>
        </p:nvPicPr>
        <p:blipFill>
          <a:blip r:embed="rId4">
            <a:alphaModFix/>
          </a:blip>
          <a:stretch>
            <a:fillRect/>
          </a:stretch>
        </p:blipFill>
        <p:spPr>
          <a:xfrm>
            <a:off x="2031750" y="2584650"/>
            <a:ext cx="1311200" cy="919800"/>
          </a:xfrm>
          <a:prstGeom prst="rect">
            <a:avLst/>
          </a:prstGeom>
          <a:noFill/>
          <a:ln>
            <a:noFill/>
          </a:ln>
        </p:spPr>
      </p:pic>
      <p:sp>
        <p:nvSpPr>
          <p:cNvPr id="146" name="Google Shape;146;g2dad378844e_0_48"/>
          <p:cNvSpPr/>
          <p:nvPr/>
        </p:nvSpPr>
        <p:spPr>
          <a:xfrm>
            <a:off x="4660900" y="2492025"/>
            <a:ext cx="3654600" cy="4030200"/>
          </a:xfrm>
          <a:prstGeom prst="roundRect">
            <a:avLst>
              <a:gd name="adj" fmla="val 16667"/>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47" name="Google Shape;147;g2dad378844e_0_48"/>
          <p:cNvPicPr preferRelativeResize="0"/>
          <p:nvPr/>
        </p:nvPicPr>
        <p:blipFill>
          <a:blip r:embed="rId5">
            <a:alphaModFix/>
          </a:blip>
          <a:stretch>
            <a:fillRect/>
          </a:stretch>
        </p:blipFill>
        <p:spPr>
          <a:xfrm>
            <a:off x="5822913" y="2606388"/>
            <a:ext cx="1447800" cy="876300"/>
          </a:xfrm>
          <a:prstGeom prst="rect">
            <a:avLst/>
          </a:prstGeom>
          <a:noFill/>
          <a:ln>
            <a:noFill/>
          </a:ln>
        </p:spPr>
      </p:pic>
      <p:sp>
        <p:nvSpPr>
          <p:cNvPr id="148" name="Google Shape;148;g2dad378844e_0_48"/>
          <p:cNvSpPr txBox="1"/>
          <p:nvPr/>
        </p:nvSpPr>
        <p:spPr>
          <a:xfrm>
            <a:off x="1128900" y="3460950"/>
            <a:ext cx="3199800" cy="26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NZ" sz="2000" b="1">
                <a:solidFill>
                  <a:schemeClr val="dk1"/>
                </a:solidFill>
                <a:latin typeface="Avenir"/>
                <a:ea typeface="Avenir"/>
                <a:cs typeface="Avenir"/>
                <a:sym typeface="Avenir"/>
              </a:rPr>
              <a:t>Ambition Gap</a:t>
            </a:r>
            <a:endParaRPr sz="2000" b="1">
              <a:solidFill>
                <a:schemeClr val="dk1"/>
              </a:solidFill>
              <a:latin typeface="Avenir"/>
              <a:ea typeface="Avenir"/>
              <a:cs typeface="Avenir"/>
              <a:sym typeface="Avenir"/>
            </a:endParaRPr>
          </a:p>
          <a:p>
            <a:pPr marL="0" lvl="0" indent="0" algn="ctr" rtl="0">
              <a:spcBef>
                <a:spcPts val="1000"/>
              </a:spcBef>
              <a:spcAft>
                <a:spcPts val="0"/>
              </a:spcAft>
              <a:buNone/>
            </a:pPr>
            <a:endParaRPr b="1" i="1">
              <a:solidFill>
                <a:schemeClr val="dk1"/>
              </a:solidFill>
              <a:latin typeface="Avenir"/>
              <a:ea typeface="Avenir"/>
              <a:cs typeface="Avenir"/>
              <a:sym typeface="Avenir"/>
            </a:endParaRPr>
          </a:p>
          <a:p>
            <a:pPr marL="0" lvl="0" indent="0" algn="ctr" rtl="0">
              <a:spcBef>
                <a:spcPts val="1000"/>
              </a:spcBef>
              <a:spcAft>
                <a:spcPts val="0"/>
              </a:spcAft>
              <a:buNone/>
            </a:pPr>
            <a:r>
              <a:rPr lang="en-NZ" b="1" i="1">
                <a:solidFill>
                  <a:schemeClr val="dk1"/>
                </a:solidFill>
                <a:latin typeface="Avenir"/>
                <a:ea typeface="Avenir"/>
                <a:cs typeface="Avenir"/>
                <a:sym typeface="Avenir"/>
              </a:rPr>
              <a:t>Challenging the ambition of emission reduction targets </a:t>
            </a:r>
            <a:endParaRPr b="1" i="1">
              <a:solidFill>
                <a:schemeClr val="dk1"/>
              </a:solidFill>
              <a:latin typeface="Avenir"/>
              <a:ea typeface="Avenir"/>
              <a:cs typeface="Avenir"/>
              <a:sym typeface="Avenir"/>
            </a:endParaRPr>
          </a:p>
          <a:p>
            <a:pPr marL="0" lvl="0" indent="0" algn="ctr" rtl="0">
              <a:spcBef>
                <a:spcPts val="1000"/>
              </a:spcBef>
              <a:spcAft>
                <a:spcPts val="0"/>
              </a:spcAft>
              <a:buNone/>
            </a:pPr>
            <a:endParaRPr b="1" i="1">
              <a:solidFill>
                <a:schemeClr val="dk1"/>
              </a:solidFill>
              <a:latin typeface="Avenir"/>
              <a:ea typeface="Avenir"/>
              <a:cs typeface="Avenir"/>
              <a:sym typeface="Avenir"/>
            </a:endParaRPr>
          </a:p>
          <a:p>
            <a:pPr marL="0" lvl="0" indent="0" algn="ctr" rtl="0">
              <a:spcBef>
                <a:spcPts val="1000"/>
              </a:spcBef>
              <a:spcAft>
                <a:spcPts val="0"/>
              </a:spcAft>
              <a:buNone/>
            </a:pPr>
            <a:r>
              <a:rPr lang="en-NZ" b="1">
                <a:solidFill>
                  <a:schemeClr val="dk1"/>
                </a:solidFill>
                <a:latin typeface="Avenir"/>
                <a:ea typeface="Avenir"/>
                <a:cs typeface="Avenir"/>
                <a:sym typeface="Avenir"/>
              </a:rPr>
              <a:t>International example: </a:t>
            </a:r>
            <a:r>
              <a:rPr lang="en-NZ" b="1" i="1">
                <a:solidFill>
                  <a:schemeClr val="dk1"/>
                </a:solidFill>
                <a:latin typeface="Avenir"/>
                <a:ea typeface="Avenir"/>
                <a:cs typeface="Avenir"/>
                <a:sym typeface="Avenir"/>
              </a:rPr>
              <a:t>Urgenda Foundation v State of the Netherlands </a:t>
            </a:r>
            <a:endParaRPr b="1" i="1">
              <a:solidFill>
                <a:schemeClr val="dk1"/>
              </a:solidFill>
              <a:latin typeface="Avenir"/>
              <a:ea typeface="Avenir"/>
              <a:cs typeface="Avenir"/>
              <a:sym typeface="Avenir"/>
            </a:endParaRPr>
          </a:p>
          <a:p>
            <a:pPr marL="0" lvl="0" indent="0" algn="ctr" rtl="0">
              <a:spcBef>
                <a:spcPts val="1000"/>
              </a:spcBef>
              <a:spcAft>
                <a:spcPts val="0"/>
              </a:spcAft>
              <a:buNone/>
            </a:pPr>
            <a:endParaRPr sz="1800" b="1" u="sng">
              <a:solidFill>
                <a:schemeClr val="dk1"/>
              </a:solidFill>
              <a:latin typeface="Avenir"/>
              <a:ea typeface="Avenir"/>
              <a:cs typeface="Avenir"/>
              <a:sym typeface="Avenir"/>
            </a:endParaRPr>
          </a:p>
          <a:p>
            <a:pPr marL="0" lvl="0" indent="0" algn="ctr" rtl="0">
              <a:spcBef>
                <a:spcPts val="0"/>
              </a:spcBef>
              <a:spcAft>
                <a:spcPts val="0"/>
              </a:spcAft>
              <a:buNone/>
            </a:pPr>
            <a:endParaRPr sz="1800" b="1" u="sng">
              <a:solidFill>
                <a:schemeClr val="dk1"/>
              </a:solidFill>
              <a:latin typeface="Avenir"/>
              <a:ea typeface="Avenir"/>
              <a:cs typeface="Avenir"/>
              <a:sym typeface="Avenir"/>
            </a:endParaRPr>
          </a:p>
          <a:p>
            <a:pPr marL="0" lvl="0" indent="0" algn="l" rtl="0">
              <a:spcBef>
                <a:spcPts val="0"/>
              </a:spcBef>
              <a:spcAft>
                <a:spcPts val="0"/>
              </a:spcAft>
              <a:buNone/>
            </a:pPr>
            <a:endParaRPr sz="2000" b="1">
              <a:solidFill>
                <a:schemeClr val="dk1"/>
              </a:solidFill>
              <a:latin typeface="Avenir"/>
              <a:ea typeface="Avenir"/>
              <a:cs typeface="Avenir"/>
              <a:sym typeface="Avenir"/>
            </a:endParaRPr>
          </a:p>
          <a:p>
            <a:pPr marL="0" lvl="0" indent="0" algn="ctr" rtl="0">
              <a:spcBef>
                <a:spcPts val="0"/>
              </a:spcBef>
              <a:spcAft>
                <a:spcPts val="0"/>
              </a:spcAft>
              <a:buNone/>
            </a:pPr>
            <a:endParaRPr sz="2000" b="1">
              <a:solidFill>
                <a:schemeClr val="dk1"/>
              </a:solidFill>
              <a:latin typeface="Avenir"/>
              <a:ea typeface="Avenir"/>
              <a:cs typeface="Avenir"/>
              <a:sym typeface="Avenir"/>
            </a:endParaRPr>
          </a:p>
          <a:p>
            <a:pPr marL="0" lvl="0" indent="0" algn="ctr" rtl="0">
              <a:spcBef>
                <a:spcPts val="0"/>
              </a:spcBef>
              <a:spcAft>
                <a:spcPts val="0"/>
              </a:spcAft>
              <a:buNone/>
            </a:pPr>
            <a:endParaRPr sz="2000" b="1">
              <a:solidFill>
                <a:schemeClr val="dk1"/>
              </a:solidFill>
              <a:latin typeface="Avenir"/>
              <a:ea typeface="Avenir"/>
              <a:cs typeface="Avenir"/>
              <a:sym typeface="Avenir"/>
            </a:endParaRPr>
          </a:p>
        </p:txBody>
      </p:sp>
      <p:sp>
        <p:nvSpPr>
          <p:cNvPr id="149" name="Google Shape;149;g2dad378844e_0_48"/>
          <p:cNvSpPr txBox="1"/>
          <p:nvPr/>
        </p:nvSpPr>
        <p:spPr>
          <a:xfrm>
            <a:off x="0" y="6584200"/>
            <a:ext cx="7370100" cy="33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NZ" sz="900" i="1">
                <a:solidFill>
                  <a:schemeClr val="dk1"/>
                </a:solidFill>
                <a:latin typeface="Avenir"/>
                <a:ea typeface="Avenir"/>
                <a:cs typeface="Avenir"/>
                <a:sym typeface="Avenir"/>
              </a:rPr>
              <a:t>See </a:t>
            </a:r>
            <a:r>
              <a:rPr lang="en-NZ" sz="900">
                <a:solidFill>
                  <a:schemeClr val="dk1"/>
                </a:solidFill>
                <a:latin typeface="Avenir"/>
                <a:ea typeface="Avenir"/>
                <a:cs typeface="Avenir"/>
                <a:sym typeface="Avenir"/>
              </a:rPr>
              <a:t>Grantham Institute’s research on Government Framework Litigation (September 2022; 2024 stocktake forthcoming)  </a:t>
            </a:r>
            <a:endParaRPr sz="900">
              <a:solidFill>
                <a:schemeClr val="dk1"/>
              </a:solidFill>
              <a:latin typeface="Avenir"/>
              <a:ea typeface="Avenir"/>
              <a:cs typeface="Avenir"/>
              <a:sym typeface="Avenir"/>
            </a:endParaRPr>
          </a:p>
        </p:txBody>
      </p:sp>
      <p:sp>
        <p:nvSpPr>
          <p:cNvPr id="150" name="Google Shape;150;g2dad378844e_0_48"/>
          <p:cNvSpPr txBox="1"/>
          <p:nvPr/>
        </p:nvSpPr>
        <p:spPr>
          <a:xfrm>
            <a:off x="4888300" y="3504450"/>
            <a:ext cx="3199800" cy="26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NZ" sz="2000" b="1">
                <a:solidFill>
                  <a:schemeClr val="dk1"/>
                </a:solidFill>
                <a:latin typeface="Avenir"/>
                <a:ea typeface="Avenir"/>
                <a:cs typeface="Avenir"/>
                <a:sym typeface="Avenir"/>
              </a:rPr>
              <a:t>Implementation Gap</a:t>
            </a:r>
            <a:endParaRPr sz="2000" b="1">
              <a:solidFill>
                <a:schemeClr val="dk1"/>
              </a:solidFill>
              <a:latin typeface="Avenir"/>
              <a:ea typeface="Avenir"/>
              <a:cs typeface="Avenir"/>
              <a:sym typeface="Avenir"/>
            </a:endParaRPr>
          </a:p>
          <a:p>
            <a:pPr marL="0" lvl="0" indent="0" algn="ctr" rtl="0">
              <a:spcBef>
                <a:spcPts val="1000"/>
              </a:spcBef>
              <a:spcAft>
                <a:spcPts val="0"/>
              </a:spcAft>
              <a:buNone/>
            </a:pPr>
            <a:endParaRPr sz="1200" b="1">
              <a:solidFill>
                <a:schemeClr val="dk1"/>
              </a:solidFill>
              <a:latin typeface="Avenir"/>
              <a:ea typeface="Avenir"/>
              <a:cs typeface="Avenir"/>
              <a:sym typeface="Avenir"/>
            </a:endParaRPr>
          </a:p>
          <a:p>
            <a:pPr marL="0" lvl="0" indent="0" algn="ctr" rtl="0">
              <a:spcBef>
                <a:spcPts val="1000"/>
              </a:spcBef>
              <a:spcAft>
                <a:spcPts val="0"/>
              </a:spcAft>
              <a:buNone/>
            </a:pPr>
            <a:r>
              <a:rPr lang="en-NZ" b="1" i="1">
                <a:solidFill>
                  <a:schemeClr val="dk1"/>
                </a:solidFill>
                <a:latin typeface="Avenir"/>
                <a:ea typeface="Avenir"/>
                <a:cs typeface="Avenir"/>
                <a:sym typeface="Avenir"/>
              </a:rPr>
              <a:t>Challenging the implementation of those targets, climate laws, and legal frameworks</a:t>
            </a:r>
            <a:endParaRPr b="1" i="1">
              <a:solidFill>
                <a:schemeClr val="dk1"/>
              </a:solidFill>
              <a:latin typeface="Avenir"/>
              <a:ea typeface="Avenir"/>
              <a:cs typeface="Avenir"/>
              <a:sym typeface="Avenir"/>
            </a:endParaRPr>
          </a:p>
          <a:p>
            <a:pPr marL="0" lvl="0" indent="0" algn="l" rtl="0">
              <a:spcBef>
                <a:spcPts val="1000"/>
              </a:spcBef>
              <a:spcAft>
                <a:spcPts val="0"/>
              </a:spcAft>
              <a:buNone/>
            </a:pPr>
            <a:r>
              <a:rPr lang="en-NZ" b="1">
                <a:solidFill>
                  <a:schemeClr val="dk1"/>
                </a:solidFill>
                <a:latin typeface="Avenir"/>
                <a:ea typeface="Avenir"/>
                <a:cs typeface="Avenir"/>
                <a:sym typeface="Avenir"/>
              </a:rPr>
              <a:t>International example: </a:t>
            </a:r>
            <a:r>
              <a:rPr lang="en-NZ" sz="1500" i="1">
                <a:solidFill>
                  <a:schemeClr val="dk1"/>
                </a:solidFill>
                <a:latin typeface="Avenir"/>
                <a:ea typeface="Avenir"/>
                <a:cs typeface="Avenir"/>
                <a:sym typeface="Avenir"/>
              </a:rPr>
              <a:t>Friends of the Earth v Sec of State for Energy Security and Net Zero </a:t>
            </a:r>
            <a:r>
              <a:rPr lang="en-NZ" sz="1500">
                <a:solidFill>
                  <a:schemeClr val="dk1"/>
                </a:solidFill>
                <a:latin typeface="Avenir"/>
                <a:ea typeface="Avenir"/>
                <a:cs typeface="Avenir"/>
                <a:sym typeface="Avenir"/>
              </a:rPr>
              <a:t>[2024] EWHC 995 (Admin) (3 May 2024) </a:t>
            </a:r>
            <a:endParaRPr sz="1500">
              <a:solidFill>
                <a:schemeClr val="dk1"/>
              </a:solidFill>
              <a:latin typeface="Avenir"/>
              <a:ea typeface="Avenir"/>
              <a:cs typeface="Avenir"/>
              <a:sym typeface="Avenir"/>
            </a:endParaRPr>
          </a:p>
          <a:p>
            <a:pPr marL="0" lvl="0" indent="0" algn="ctr" rtl="0">
              <a:spcBef>
                <a:spcPts val="1000"/>
              </a:spcBef>
              <a:spcAft>
                <a:spcPts val="0"/>
              </a:spcAft>
              <a:buNone/>
            </a:pPr>
            <a:endParaRPr b="1">
              <a:solidFill>
                <a:schemeClr val="dk1"/>
              </a:solidFill>
              <a:latin typeface="Avenir"/>
              <a:ea typeface="Avenir"/>
              <a:cs typeface="Avenir"/>
              <a:sym typeface="Avenir"/>
            </a:endParaRPr>
          </a:p>
          <a:p>
            <a:pPr marL="0" lvl="0" indent="0" algn="ctr" rtl="0">
              <a:spcBef>
                <a:spcPts val="1000"/>
              </a:spcBef>
              <a:spcAft>
                <a:spcPts val="0"/>
              </a:spcAft>
              <a:buNone/>
            </a:pPr>
            <a:endParaRPr sz="1800" b="1" u="sng">
              <a:solidFill>
                <a:schemeClr val="dk1"/>
              </a:solidFill>
              <a:latin typeface="Avenir"/>
              <a:ea typeface="Avenir"/>
              <a:cs typeface="Avenir"/>
              <a:sym typeface="Avenir"/>
            </a:endParaRPr>
          </a:p>
          <a:p>
            <a:pPr marL="0" lvl="0" indent="0" algn="ctr" rtl="0">
              <a:spcBef>
                <a:spcPts val="0"/>
              </a:spcBef>
              <a:spcAft>
                <a:spcPts val="0"/>
              </a:spcAft>
              <a:buNone/>
            </a:pPr>
            <a:endParaRPr sz="1800" b="1" u="sng">
              <a:solidFill>
                <a:schemeClr val="dk1"/>
              </a:solidFill>
              <a:latin typeface="Avenir"/>
              <a:ea typeface="Avenir"/>
              <a:cs typeface="Avenir"/>
              <a:sym typeface="Avenir"/>
            </a:endParaRPr>
          </a:p>
          <a:p>
            <a:pPr marL="0" lvl="0" indent="0" algn="l" rtl="0">
              <a:spcBef>
                <a:spcPts val="0"/>
              </a:spcBef>
              <a:spcAft>
                <a:spcPts val="0"/>
              </a:spcAft>
              <a:buNone/>
            </a:pPr>
            <a:endParaRPr sz="2000" b="1">
              <a:solidFill>
                <a:schemeClr val="dk1"/>
              </a:solidFill>
              <a:latin typeface="Avenir"/>
              <a:ea typeface="Avenir"/>
              <a:cs typeface="Avenir"/>
              <a:sym typeface="Avenir"/>
            </a:endParaRPr>
          </a:p>
          <a:p>
            <a:pPr marL="0" lvl="0" indent="0" algn="ctr" rtl="0">
              <a:spcBef>
                <a:spcPts val="0"/>
              </a:spcBef>
              <a:spcAft>
                <a:spcPts val="0"/>
              </a:spcAft>
              <a:buNone/>
            </a:pPr>
            <a:endParaRPr sz="2000" b="1">
              <a:solidFill>
                <a:schemeClr val="dk1"/>
              </a:solidFill>
              <a:latin typeface="Avenir"/>
              <a:ea typeface="Avenir"/>
              <a:cs typeface="Avenir"/>
              <a:sym typeface="Avenir"/>
            </a:endParaRPr>
          </a:p>
          <a:p>
            <a:pPr marL="0" lvl="0" indent="0" algn="ctr" rtl="0">
              <a:spcBef>
                <a:spcPts val="0"/>
              </a:spcBef>
              <a:spcAft>
                <a:spcPts val="0"/>
              </a:spcAft>
              <a:buNone/>
            </a:pPr>
            <a:endParaRPr sz="2000" b="1">
              <a:solidFill>
                <a:schemeClr val="dk1"/>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5" name="Google Shape;155;g2df0ce1eb21_0_0"/>
          <p:cNvSpPr txBox="1">
            <a:spLocks noGrp="1"/>
          </p:cNvSpPr>
          <p:nvPr>
            <p:ph type="title"/>
          </p:nvPr>
        </p:nvSpPr>
        <p:spPr>
          <a:xfrm>
            <a:off x="323650" y="345150"/>
            <a:ext cx="7851000" cy="817800"/>
          </a:xfrm>
          <a:prstGeom prst="rect">
            <a:avLst/>
          </a:prstGeom>
          <a:noFill/>
          <a:ln>
            <a:noFill/>
          </a:ln>
        </p:spPr>
        <p:txBody>
          <a:bodyPr spcFirstLastPara="1" wrap="square" lIns="91425" tIns="45700" rIns="91425" bIns="45700" anchor="b" anchorCtr="0">
            <a:normAutofit/>
          </a:bodyPr>
          <a:lstStyle/>
          <a:p>
            <a:pPr marL="457200" lvl="0" indent="0" algn="l" rtl="0">
              <a:lnSpc>
                <a:spcPct val="90000"/>
              </a:lnSpc>
              <a:spcBef>
                <a:spcPts val="0"/>
              </a:spcBef>
              <a:spcAft>
                <a:spcPts val="0"/>
              </a:spcAft>
              <a:buNone/>
            </a:pPr>
            <a:r>
              <a:rPr lang="en-NZ" sz="3600" b="1">
                <a:latin typeface="Avenir"/>
                <a:ea typeface="Avenir"/>
                <a:cs typeface="Avenir"/>
                <a:sym typeface="Avenir"/>
              </a:rPr>
              <a:t>New Zealand’s key legal framework</a:t>
            </a:r>
            <a:endParaRPr sz="3600" b="1">
              <a:latin typeface="Avenir"/>
              <a:ea typeface="Avenir"/>
              <a:cs typeface="Avenir"/>
              <a:sym typeface="Avenir"/>
            </a:endParaRPr>
          </a:p>
        </p:txBody>
      </p:sp>
      <p:pic>
        <p:nvPicPr>
          <p:cNvPr id="156" name="Google Shape;156;g2df0ce1eb21_0_0"/>
          <p:cNvPicPr preferRelativeResize="0"/>
          <p:nvPr/>
        </p:nvPicPr>
        <p:blipFill rotWithShape="1">
          <a:blip r:embed="rId3">
            <a:alphaModFix/>
          </a:blip>
          <a:srcRect l="18548" r="18554"/>
          <a:stretch/>
        </p:blipFill>
        <p:spPr>
          <a:xfrm>
            <a:off x="8315500" y="800"/>
            <a:ext cx="6001355" cy="6856412"/>
          </a:xfrm>
          <a:custGeom>
            <a:avLst/>
            <a:gdLst/>
            <a:ahLst/>
            <a:cxnLst/>
            <a:rect l="l" t="t" r="r" b="b"/>
            <a:pathLst>
              <a:path w="6470464" h="6856412" extrusionOk="0">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a:noFill/>
          <a:ln>
            <a:noFill/>
          </a:ln>
        </p:spPr>
      </p:pic>
      <p:cxnSp>
        <p:nvCxnSpPr>
          <p:cNvPr id="157" name="Google Shape;157;g2df0ce1eb21_0_0"/>
          <p:cNvCxnSpPr/>
          <p:nvPr/>
        </p:nvCxnSpPr>
        <p:spPr>
          <a:xfrm rot="10800000" flipH="1">
            <a:off x="790320" y="1285999"/>
            <a:ext cx="6115200" cy="3300"/>
          </a:xfrm>
          <a:prstGeom prst="straightConnector1">
            <a:avLst/>
          </a:prstGeom>
          <a:noFill/>
          <a:ln w="19050" cap="flat" cmpd="sng">
            <a:solidFill>
              <a:schemeClr val="dk1"/>
            </a:solidFill>
            <a:prstDash val="solid"/>
            <a:miter lim="800000"/>
            <a:headEnd type="none" w="sm" len="sm"/>
            <a:tailEnd type="none" w="sm" len="sm"/>
          </a:ln>
        </p:spPr>
      </p:cxnSp>
      <p:sp>
        <p:nvSpPr>
          <p:cNvPr id="158" name="Google Shape;158;g2df0ce1eb21_0_0"/>
          <p:cNvSpPr/>
          <p:nvPr/>
        </p:nvSpPr>
        <p:spPr>
          <a:xfrm>
            <a:off x="1875700" y="1594325"/>
            <a:ext cx="4794600" cy="966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NZ" b="1">
                <a:latin typeface="Calibri"/>
                <a:ea typeface="Calibri"/>
                <a:cs typeface="Calibri"/>
                <a:sym typeface="Calibri"/>
              </a:rPr>
              <a:t>Paris Agreement 2016</a:t>
            </a:r>
            <a:endParaRPr b="1">
              <a:latin typeface="Calibri"/>
              <a:ea typeface="Calibri"/>
              <a:cs typeface="Calibri"/>
              <a:sym typeface="Calibri"/>
            </a:endParaRPr>
          </a:p>
          <a:p>
            <a:pPr marL="0" lvl="0" indent="0" algn="ctr" rtl="0">
              <a:spcBef>
                <a:spcPts val="0"/>
              </a:spcBef>
              <a:spcAft>
                <a:spcPts val="0"/>
              </a:spcAft>
              <a:buNone/>
            </a:pPr>
            <a:r>
              <a:rPr lang="en-NZ">
                <a:latin typeface="Calibri"/>
                <a:ea typeface="Calibri"/>
                <a:cs typeface="Calibri"/>
                <a:sym typeface="Calibri"/>
              </a:rPr>
              <a:t>“Pursue efforts to limit temperature rise to 1.5℃ above pre-industrial temperatures” through country by country commitments (Nationally Determined Contributions)</a:t>
            </a:r>
            <a:endParaRPr>
              <a:latin typeface="Calibri"/>
              <a:ea typeface="Calibri"/>
              <a:cs typeface="Calibri"/>
              <a:sym typeface="Calibri"/>
            </a:endParaRPr>
          </a:p>
        </p:txBody>
      </p:sp>
      <p:cxnSp>
        <p:nvCxnSpPr>
          <p:cNvPr id="159" name="Google Shape;159;g2df0ce1eb21_0_0"/>
          <p:cNvCxnSpPr/>
          <p:nvPr/>
        </p:nvCxnSpPr>
        <p:spPr>
          <a:xfrm>
            <a:off x="4246000" y="2591613"/>
            <a:ext cx="6300" cy="553800"/>
          </a:xfrm>
          <a:prstGeom prst="straightConnector1">
            <a:avLst/>
          </a:prstGeom>
          <a:noFill/>
          <a:ln w="9525" cap="flat" cmpd="sng">
            <a:solidFill>
              <a:schemeClr val="dk2"/>
            </a:solidFill>
            <a:prstDash val="solid"/>
            <a:round/>
            <a:headEnd type="none" w="med" len="med"/>
            <a:tailEnd type="triangle" w="med" len="med"/>
          </a:ln>
        </p:spPr>
      </p:cxnSp>
      <p:sp>
        <p:nvSpPr>
          <p:cNvPr id="160" name="Google Shape;160;g2df0ce1eb21_0_0"/>
          <p:cNvSpPr/>
          <p:nvPr/>
        </p:nvSpPr>
        <p:spPr>
          <a:xfrm>
            <a:off x="1795000" y="3145425"/>
            <a:ext cx="4956000" cy="817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NZ" b="1">
                <a:latin typeface="Calibri"/>
                <a:ea typeface="Calibri"/>
                <a:cs typeface="Calibri"/>
                <a:sym typeface="Calibri"/>
              </a:rPr>
              <a:t>Climate Change Response (Zero Carbon) Amendment Act 2019</a:t>
            </a:r>
            <a:endParaRPr b="1">
              <a:latin typeface="Calibri"/>
              <a:ea typeface="Calibri"/>
              <a:cs typeface="Calibri"/>
              <a:sym typeface="Calibri"/>
            </a:endParaRPr>
          </a:p>
          <a:p>
            <a:pPr marL="457200" lvl="0" indent="-317500" algn="l" rtl="0">
              <a:spcBef>
                <a:spcPts val="0"/>
              </a:spcBef>
              <a:spcAft>
                <a:spcPts val="0"/>
              </a:spcAft>
              <a:buSzPts val="1400"/>
              <a:buFont typeface="Calibri"/>
              <a:buChar char="●"/>
            </a:pPr>
            <a:r>
              <a:rPr lang="en-NZ">
                <a:latin typeface="Calibri"/>
                <a:ea typeface="Calibri"/>
                <a:cs typeface="Calibri"/>
                <a:sym typeface="Calibri"/>
              </a:rPr>
              <a:t>Net zero long-lived GHG emissions by 2050;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NZ">
                <a:latin typeface="Calibri"/>
                <a:ea typeface="Calibri"/>
                <a:cs typeface="Calibri"/>
                <a:sym typeface="Calibri"/>
              </a:rPr>
              <a:t>NZ biogenic methane emissions ↓24-47% by 2050. </a:t>
            </a:r>
            <a:endParaRPr>
              <a:latin typeface="Calibri"/>
              <a:ea typeface="Calibri"/>
              <a:cs typeface="Calibri"/>
              <a:sym typeface="Calibri"/>
            </a:endParaRPr>
          </a:p>
        </p:txBody>
      </p:sp>
      <p:sp>
        <p:nvSpPr>
          <p:cNvPr id="161" name="Google Shape;161;g2df0ce1eb21_0_0"/>
          <p:cNvSpPr/>
          <p:nvPr/>
        </p:nvSpPr>
        <p:spPr>
          <a:xfrm>
            <a:off x="2446150" y="4303438"/>
            <a:ext cx="3606000" cy="553800"/>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NZ" b="1">
                <a:latin typeface="Calibri"/>
                <a:ea typeface="Calibri"/>
                <a:cs typeface="Calibri"/>
                <a:sym typeface="Calibri"/>
              </a:rPr>
              <a:t>Emissions Budgets</a:t>
            </a:r>
            <a:endParaRPr b="1">
              <a:latin typeface="Calibri"/>
              <a:ea typeface="Calibri"/>
              <a:cs typeface="Calibri"/>
              <a:sym typeface="Calibri"/>
            </a:endParaRPr>
          </a:p>
          <a:p>
            <a:pPr marL="0" lvl="0" indent="0" algn="ctr" rtl="0">
              <a:spcBef>
                <a:spcPts val="0"/>
              </a:spcBef>
              <a:spcAft>
                <a:spcPts val="0"/>
              </a:spcAft>
              <a:buNone/>
            </a:pPr>
            <a:r>
              <a:rPr lang="en-NZ">
                <a:latin typeface="Calibri"/>
                <a:ea typeface="Calibri"/>
                <a:cs typeface="Calibri"/>
                <a:sym typeface="Calibri"/>
              </a:rPr>
              <a:t>4 yearly emissions reduction targets</a:t>
            </a:r>
            <a:endParaRPr>
              <a:latin typeface="Calibri"/>
              <a:ea typeface="Calibri"/>
              <a:cs typeface="Calibri"/>
              <a:sym typeface="Calibri"/>
            </a:endParaRPr>
          </a:p>
        </p:txBody>
      </p:sp>
      <p:sp>
        <p:nvSpPr>
          <p:cNvPr id="162" name="Google Shape;162;g2df0ce1eb21_0_0"/>
          <p:cNvSpPr/>
          <p:nvPr/>
        </p:nvSpPr>
        <p:spPr>
          <a:xfrm>
            <a:off x="2647300" y="5349850"/>
            <a:ext cx="3251400" cy="4956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NZ" b="1">
                <a:latin typeface="Calibri"/>
                <a:ea typeface="Calibri"/>
                <a:cs typeface="Calibri"/>
                <a:sym typeface="Calibri"/>
              </a:rPr>
              <a:t>Emissions Reduction Plans</a:t>
            </a:r>
            <a:endParaRPr b="1">
              <a:latin typeface="Calibri"/>
              <a:ea typeface="Calibri"/>
              <a:cs typeface="Calibri"/>
              <a:sym typeface="Calibri"/>
            </a:endParaRPr>
          </a:p>
        </p:txBody>
      </p:sp>
      <p:cxnSp>
        <p:nvCxnSpPr>
          <p:cNvPr id="163" name="Google Shape;163;g2df0ce1eb21_0_0"/>
          <p:cNvCxnSpPr>
            <a:stCxn id="161" idx="2"/>
          </p:cNvCxnSpPr>
          <p:nvPr/>
        </p:nvCxnSpPr>
        <p:spPr>
          <a:xfrm>
            <a:off x="4249150" y="4857238"/>
            <a:ext cx="3300" cy="492600"/>
          </a:xfrm>
          <a:prstGeom prst="straightConnector1">
            <a:avLst/>
          </a:prstGeom>
          <a:noFill/>
          <a:ln w="9525" cap="flat" cmpd="sng">
            <a:solidFill>
              <a:schemeClr val="dk2"/>
            </a:solidFill>
            <a:prstDash val="solid"/>
            <a:round/>
            <a:headEnd type="none" w="med" len="med"/>
            <a:tailEnd type="triangle" w="med" len="med"/>
          </a:ln>
        </p:spPr>
      </p:cxnSp>
      <p:pic>
        <p:nvPicPr>
          <p:cNvPr id="164" name="Google Shape;164;g2df0ce1eb21_0_0"/>
          <p:cNvPicPr preferRelativeResize="0"/>
          <p:nvPr/>
        </p:nvPicPr>
        <p:blipFill>
          <a:blip r:embed="rId4">
            <a:alphaModFix/>
          </a:blip>
          <a:stretch>
            <a:fillRect/>
          </a:stretch>
        </p:blipFill>
        <p:spPr>
          <a:xfrm>
            <a:off x="632550" y="3220562"/>
            <a:ext cx="951575" cy="667525"/>
          </a:xfrm>
          <a:prstGeom prst="rect">
            <a:avLst/>
          </a:prstGeom>
          <a:noFill/>
          <a:ln>
            <a:noFill/>
          </a:ln>
        </p:spPr>
      </p:pic>
      <p:sp>
        <p:nvSpPr>
          <p:cNvPr id="165" name="Google Shape;165;g2df0ce1eb21_0_0"/>
          <p:cNvSpPr txBox="1"/>
          <p:nvPr/>
        </p:nvSpPr>
        <p:spPr>
          <a:xfrm>
            <a:off x="190500" y="3937000"/>
            <a:ext cx="1841400" cy="128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NZ" sz="1500" b="1" dirty="0">
                <a:solidFill>
                  <a:schemeClr val="dk1"/>
                </a:solidFill>
                <a:latin typeface="Avenir"/>
                <a:ea typeface="Avenir"/>
                <a:cs typeface="Avenir"/>
                <a:sym typeface="Avenir"/>
              </a:rPr>
              <a:t>Ambition challenge: our climate targets aren’t ambitious enough</a:t>
            </a:r>
            <a:endParaRPr sz="1500" b="1" dirty="0">
              <a:solidFill>
                <a:schemeClr val="dk1"/>
              </a:solidFill>
              <a:latin typeface="Avenir"/>
              <a:ea typeface="Avenir"/>
              <a:cs typeface="Avenir"/>
              <a:sym typeface="Avenir"/>
            </a:endParaRPr>
          </a:p>
          <a:p>
            <a:pPr marL="0" lvl="0" indent="0" algn="ctr" rtl="0">
              <a:spcBef>
                <a:spcPts val="1000"/>
              </a:spcBef>
              <a:spcAft>
                <a:spcPts val="0"/>
              </a:spcAft>
              <a:buNone/>
            </a:pPr>
            <a:r>
              <a:rPr lang="en-NZ" b="1" dirty="0">
                <a:solidFill>
                  <a:schemeClr val="dk1"/>
                </a:solidFill>
                <a:latin typeface="Avenir"/>
                <a:ea typeface="Avenir"/>
                <a:cs typeface="Avenir"/>
                <a:sym typeface="Avenir"/>
              </a:rPr>
              <a:t>(</a:t>
            </a:r>
            <a:r>
              <a:rPr lang="en-NZ" sz="1000" b="1" dirty="0">
                <a:solidFill>
                  <a:schemeClr val="dk1"/>
                </a:solidFill>
                <a:latin typeface="Avenir"/>
                <a:ea typeface="Avenir"/>
                <a:cs typeface="Avenir"/>
                <a:sym typeface="Avenir"/>
              </a:rPr>
              <a:t>LCANZI v Climate Change Commission (CoA decision pending))</a:t>
            </a:r>
            <a:endParaRPr sz="1000" b="1" dirty="0">
              <a:solidFill>
                <a:schemeClr val="dk1"/>
              </a:solidFill>
              <a:latin typeface="Avenir"/>
              <a:ea typeface="Avenir"/>
              <a:cs typeface="Avenir"/>
              <a:sym typeface="Avenir"/>
            </a:endParaRPr>
          </a:p>
          <a:p>
            <a:pPr marL="0" lvl="0" indent="0" algn="l" rtl="0">
              <a:spcBef>
                <a:spcPts val="1000"/>
              </a:spcBef>
              <a:spcAft>
                <a:spcPts val="1000"/>
              </a:spcAft>
              <a:buNone/>
            </a:pPr>
            <a:r>
              <a:rPr lang="en-NZ" sz="1500" b="1" dirty="0">
                <a:solidFill>
                  <a:schemeClr val="dk1"/>
                </a:solidFill>
                <a:latin typeface="Avenir"/>
                <a:ea typeface="Avenir"/>
                <a:cs typeface="Avenir"/>
                <a:sym typeface="Avenir"/>
              </a:rPr>
              <a:t> </a:t>
            </a:r>
            <a:endParaRPr sz="2800" dirty="0">
              <a:solidFill>
                <a:schemeClr val="dk1"/>
              </a:solidFill>
              <a:latin typeface="Calibri"/>
              <a:ea typeface="Calibri"/>
              <a:cs typeface="Calibri"/>
              <a:sym typeface="Calibri"/>
            </a:endParaRPr>
          </a:p>
        </p:txBody>
      </p:sp>
      <p:pic>
        <p:nvPicPr>
          <p:cNvPr id="166" name="Google Shape;166;g2df0ce1eb21_0_0"/>
          <p:cNvPicPr preferRelativeResize="0"/>
          <p:nvPr/>
        </p:nvPicPr>
        <p:blipFill>
          <a:blip r:embed="rId5">
            <a:alphaModFix/>
          </a:blip>
          <a:stretch>
            <a:fillRect/>
          </a:stretch>
        </p:blipFill>
        <p:spPr>
          <a:xfrm>
            <a:off x="6555663" y="4978350"/>
            <a:ext cx="1102874" cy="667525"/>
          </a:xfrm>
          <a:prstGeom prst="rect">
            <a:avLst/>
          </a:prstGeom>
          <a:noFill/>
          <a:ln>
            <a:noFill/>
          </a:ln>
        </p:spPr>
      </p:pic>
      <p:sp>
        <p:nvSpPr>
          <p:cNvPr id="167" name="Google Shape;167;g2df0ce1eb21_0_0"/>
          <p:cNvSpPr txBox="1"/>
          <p:nvPr/>
        </p:nvSpPr>
        <p:spPr>
          <a:xfrm>
            <a:off x="5983150" y="5549450"/>
            <a:ext cx="2247900" cy="66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NZ" sz="1500" b="1">
                <a:solidFill>
                  <a:schemeClr val="dk1"/>
                </a:solidFill>
                <a:latin typeface="Avenir"/>
                <a:ea typeface="Avenir"/>
                <a:cs typeface="Avenir"/>
                <a:sym typeface="Avenir"/>
              </a:rPr>
              <a:t>Implementation challenge: ETS not implemented correctly</a:t>
            </a:r>
            <a:endParaRPr sz="1500" b="1">
              <a:solidFill>
                <a:schemeClr val="dk1"/>
              </a:solidFill>
              <a:latin typeface="Avenir"/>
              <a:ea typeface="Avenir"/>
              <a:cs typeface="Avenir"/>
              <a:sym typeface="Avenir"/>
            </a:endParaRPr>
          </a:p>
          <a:p>
            <a:pPr marL="0" lvl="0" indent="0" algn="ctr" rtl="0">
              <a:spcBef>
                <a:spcPts val="1000"/>
              </a:spcBef>
              <a:spcAft>
                <a:spcPts val="1000"/>
              </a:spcAft>
              <a:buClr>
                <a:schemeClr val="dk1"/>
              </a:buClr>
              <a:buSzPts val="1100"/>
              <a:buFont typeface="Arial"/>
              <a:buNone/>
            </a:pPr>
            <a:r>
              <a:rPr lang="en-NZ" sz="900" i="1">
                <a:solidFill>
                  <a:schemeClr val="dk1"/>
                </a:solidFill>
                <a:latin typeface="Avenir"/>
                <a:ea typeface="Avenir"/>
                <a:cs typeface="Avenir"/>
                <a:sym typeface="Avenir"/>
              </a:rPr>
              <a:t>LCANZI v Minister for Climate Change </a:t>
            </a:r>
            <a:r>
              <a:rPr lang="en-NZ" sz="900">
                <a:solidFill>
                  <a:schemeClr val="dk1"/>
                </a:solidFill>
                <a:latin typeface="Avenir"/>
                <a:ea typeface="Avenir"/>
                <a:cs typeface="Avenir"/>
                <a:sym typeface="Avenir"/>
              </a:rPr>
              <a:t>[2023] NZHC 1835</a:t>
            </a:r>
            <a:r>
              <a:rPr lang="en-NZ" sz="900" b="1">
                <a:solidFill>
                  <a:schemeClr val="dk1"/>
                </a:solidFill>
                <a:latin typeface="Avenir"/>
                <a:ea typeface="Avenir"/>
                <a:cs typeface="Avenir"/>
                <a:sym typeface="Avenir"/>
              </a:rPr>
              <a:t> </a:t>
            </a:r>
            <a:endParaRPr sz="2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Google Shape;172;g271f6f4b7c6_0_11"/>
          <p:cNvSpPr txBox="1">
            <a:spLocks noGrp="1"/>
          </p:cNvSpPr>
          <p:nvPr>
            <p:ph type="title"/>
          </p:nvPr>
        </p:nvSpPr>
        <p:spPr>
          <a:xfrm>
            <a:off x="399850" y="1132550"/>
            <a:ext cx="7046400" cy="817800"/>
          </a:xfrm>
          <a:prstGeom prst="rect">
            <a:avLst/>
          </a:prstGeom>
          <a:noFill/>
          <a:ln>
            <a:noFill/>
          </a:ln>
        </p:spPr>
        <p:txBody>
          <a:bodyPr spcFirstLastPara="1" wrap="square" lIns="91425" tIns="45700" rIns="91425" bIns="45700" anchor="b" anchorCtr="0">
            <a:normAutofit/>
          </a:bodyPr>
          <a:lstStyle/>
          <a:p>
            <a:pPr marL="457200" lvl="0" indent="-434340" algn="l" rtl="0">
              <a:lnSpc>
                <a:spcPct val="90000"/>
              </a:lnSpc>
              <a:spcBef>
                <a:spcPts val="0"/>
              </a:spcBef>
              <a:spcAft>
                <a:spcPts val="0"/>
              </a:spcAft>
              <a:buSzPct val="100000"/>
              <a:buFont typeface="Avenir"/>
              <a:buAutoNum type="alphaUcParenR"/>
            </a:pPr>
            <a:r>
              <a:rPr lang="en-NZ" sz="3600" b="1">
                <a:latin typeface="Avenir"/>
                <a:ea typeface="Avenir"/>
                <a:cs typeface="Avenir"/>
                <a:sym typeface="Avenir"/>
              </a:rPr>
              <a:t>Key takeaways: framework cases</a:t>
            </a:r>
            <a:endParaRPr sz="3600" b="1">
              <a:latin typeface="Avenir"/>
              <a:ea typeface="Avenir"/>
              <a:cs typeface="Avenir"/>
              <a:sym typeface="Avenir"/>
            </a:endParaRPr>
          </a:p>
        </p:txBody>
      </p:sp>
      <p:sp>
        <p:nvSpPr>
          <p:cNvPr id="173" name="Google Shape;173;g271f6f4b7c6_0_11"/>
          <p:cNvSpPr txBox="1">
            <a:spLocks noGrp="1"/>
          </p:cNvSpPr>
          <p:nvPr>
            <p:ph type="body" idx="1"/>
          </p:nvPr>
        </p:nvSpPr>
        <p:spPr>
          <a:xfrm>
            <a:off x="628525" y="2520550"/>
            <a:ext cx="7851000" cy="24069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600"/>
              </a:spcBef>
              <a:spcAft>
                <a:spcPts val="0"/>
              </a:spcAft>
              <a:buSzPts val="1800"/>
              <a:buFont typeface="Avenir"/>
              <a:buChar char="•"/>
            </a:pPr>
            <a:r>
              <a:rPr lang="en-NZ" sz="1800" b="1">
                <a:latin typeface="Avenir"/>
                <a:ea typeface="Avenir"/>
                <a:cs typeface="Avenir"/>
                <a:sym typeface="Avenir"/>
              </a:rPr>
              <a:t>We’re seeing challenges to both the ambition of climate targets, but also an increasing wave of litigation challenging the way in which climate legal frameworks and laws are implemented.  </a:t>
            </a:r>
            <a:endParaRPr sz="1800" b="1">
              <a:latin typeface="Avenir"/>
              <a:ea typeface="Avenir"/>
              <a:cs typeface="Avenir"/>
              <a:sym typeface="Avenir"/>
            </a:endParaRPr>
          </a:p>
          <a:p>
            <a:pPr marL="228600" lvl="0" indent="-228600" algn="l" rtl="0">
              <a:lnSpc>
                <a:spcPct val="90000"/>
              </a:lnSpc>
              <a:spcBef>
                <a:spcPts val="1600"/>
              </a:spcBef>
              <a:spcAft>
                <a:spcPts val="0"/>
              </a:spcAft>
              <a:buSzPts val="1800"/>
              <a:buFont typeface="Avenir"/>
              <a:buChar char="•"/>
            </a:pPr>
            <a:r>
              <a:rPr lang="en-NZ" sz="1800" b="1">
                <a:latin typeface="Avenir"/>
                <a:ea typeface="Avenir"/>
                <a:cs typeface="Avenir"/>
                <a:sym typeface="Avenir"/>
              </a:rPr>
              <a:t>There are risks to NZ of not meeting our climate obligations. </a:t>
            </a:r>
            <a:endParaRPr sz="1800" b="1">
              <a:latin typeface="Avenir"/>
              <a:ea typeface="Avenir"/>
              <a:cs typeface="Avenir"/>
              <a:sym typeface="Avenir"/>
            </a:endParaRPr>
          </a:p>
          <a:p>
            <a:pPr marL="228600" lvl="0" indent="0" algn="l" rtl="0">
              <a:lnSpc>
                <a:spcPct val="90000"/>
              </a:lnSpc>
              <a:spcBef>
                <a:spcPts val="1600"/>
              </a:spcBef>
              <a:spcAft>
                <a:spcPts val="0"/>
              </a:spcAft>
              <a:buNone/>
            </a:pPr>
            <a:endParaRPr sz="1800" b="1">
              <a:latin typeface="Avenir"/>
              <a:ea typeface="Avenir"/>
              <a:cs typeface="Avenir"/>
              <a:sym typeface="Avenir"/>
            </a:endParaRPr>
          </a:p>
        </p:txBody>
      </p:sp>
      <p:pic>
        <p:nvPicPr>
          <p:cNvPr id="174" name="Google Shape;174;g271f6f4b7c6_0_11"/>
          <p:cNvPicPr preferRelativeResize="0"/>
          <p:nvPr/>
        </p:nvPicPr>
        <p:blipFill rotWithShape="1">
          <a:blip r:embed="rId3">
            <a:alphaModFix/>
          </a:blip>
          <a:srcRect l="18548" r="18554"/>
          <a:stretch/>
        </p:blipFill>
        <p:spPr>
          <a:xfrm>
            <a:off x="8315500" y="800"/>
            <a:ext cx="6001355" cy="6856412"/>
          </a:xfrm>
          <a:custGeom>
            <a:avLst/>
            <a:gdLst/>
            <a:ahLst/>
            <a:cxnLst/>
            <a:rect l="l" t="t" r="r" b="b"/>
            <a:pathLst>
              <a:path w="6470464" h="6856412" extrusionOk="0">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a:noFill/>
          <a:ln>
            <a:noFill/>
          </a:ln>
        </p:spPr>
      </p:pic>
      <p:cxnSp>
        <p:nvCxnSpPr>
          <p:cNvPr id="175" name="Google Shape;175;g271f6f4b7c6_0_11"/>
          <p:cNvCxnSpPr/>
          <p:nvPr/>
        </p:nvCxnSpPr>
        <p:spPr>
          <a:xfrm rot="10800000" flipH="1">
            <a:off x="866520" y="2073399"/>
            <a:ext cx="6115200" cy="330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sp>
        <p:nvSpPr>
          <p:cNvPr id="180" name="Google Shape;180;g2de3654a0ba_0_7"/>
          <p:cNvSpPr txBox="1">
            <a:spLocks noGrp="1"/>
          </p:cNvSpPr>
          <p:nvPr>
            <p:ph type="title"/>
          </p:nvPr>
        </p:nvSpPr>
        <p:spPr>
          <a:xfrm>
            <a:off x="4635500" y="618200"/>
            <a:ext cx="7556400" cy="817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None/>
            </a:pPr>
            <a:r>
              <a:rPr lang="en-NZ" sz="3600" b="1">
                <a:latin typeface="Avenir"/>
                <a:ea typeface="Avenir"/>
                <a:cs typeface="Avenir"/>
                <a:sym typeface="Avenir"/>
              </a:rPr>
              <a:t>B) Incorporating climate considerations</a:t>
            </a:r>
            <a:endParaRPr sz="3600" b="1">
              <a:latin typeface="Avenir"/>
              <a:ea typeface="Avenir"/>
              <a:cs typeface="Avenir"/>
              <a:sym typeface="Avenir"/>
            </a:endParaRPr>
          </a:p>
        </p:txBody>
      </p:sp>
      <p:pic>
        <p:nvPicPr>
          <p:cNvPr id="181" name="Google Shape;181;g2de3654a0ba_0_7" descr="A body of water with a mountain in the background&#10;&#10;Description automatically generated"/>
          <p:cNvPicPr preferRelativeResize="0"/>
          <p:nvPr/>
        </p:nvPicPr>
        <p:blipFill rotWithShape="1">
          <a:blip r:embed="rId3">
            <a:alphaModFix/>
          </a:blip>
          <a:srcRect/>
          <a:stretch/>
        </p:blipFill>
        <p:spPr>
          <a:xfrm flipH="1">
            <a:off x="-1187917" y="800"/>
            <a:ext cx="5823418" cy="6856412"/>
          </a:xfrm>
          <a:custGeom>
            <a:avLst/>
            <a:gdLst/>
            <a:ahLst/>
            <a:cxnLst/>
            <a:rect l="l" t="t" r="r" b="b"/>
            <a:pathLst>
              <a:path w="6470464" h="6856412" extrusionOk="0">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a:noFill/>
          <a:ln>
            <a:noFill/>
          </a:ln>
        </p:spPr>
      </p:pic>
      <p:cxnSp>
        <p:nvCxnSpPr>
          <p:cNvPr id="182" name="Google Shape;182;g2de3654a0ba_0_7"/>
          <p:cNvCxnSpPr/>
          <p:nvPr/>
        </p:nvCxnSpPr>
        <p:spPr>
          <a:xfrm rot="10800000" flipH="1">
            <a:off x="5095875" y="1555700"/>
            <a:ext cx="6937200" cy="31800"/>
          </a:xfrm>
          <a:prstGeom prst="straightConnector1">
            <a:avLst/>
          </a:prstGeom>
          <a:noFill/>
          <a:ln w="19050" cap="flat" cmpd="sng">
            <a:solidFill>
              <a:schemeClr val="dk1"/>
            </a:solidFill>
            <a:prstDash val="solid"/>
            <a:miter lim="800000"/>
            <a:headEnd type="none" w="sm" len="sm"/>
            <a:tailEnd type="none" w="sm" len="sm"/>
          </a:ln>
        </p:spPr>
      </p:cxnSp>
      <p:pic>
        <p:nvPicPr>
          <p:cNvPr id="183" name="Google Shape;183;g2de3654a0ba_0_7"/>
          <p:cNvPicPr preferRelativeResize="0"/>
          <p:nvPr/>
        </p:nvPicPr>
        <p:blipFill>
          <a:blip r:embed="rId4">
            <a:alphaModFix/>
          </a:blip>
          <a:stretch>
            <a:fillRect/>
          </a:stretch>
        </p:blipFill>
        <p:spPr>
          <a:xfrm>
            <a:off x="4914900" y="2374900"/>
            <a:ext cx="2108200" cy="2108200"/>
          </a:xfrm>
          <a:prstGeom prst="rect">
            <a:avLst/>
          </a:prstGeom>
          <a:noFill/>
          <a:ln>
            <a:noFill/>
          </a:ln>
        </p:spPr>
      </p:pic>
      <p:pic>
        <p:nvPicPr>
          <p:cNvPr id="184" name="Google Shape;184;g2de3654a0ba_0_7"/>
          <p:cNvPicPr preferRelativeResize="0"/>
          <p:nvPr/>
        </p:nvPicPr>
        <p:blipFill>
          <a:blip r:embed="rId5">
            <a:alphaModFix/>
          </a:blip>
          <a:stretch>
            <a:fillRect/>
          </a:stretch>
        </p:blipFill>
        <p:spPr>
          <a:xfrm>
            <a:off x="7840237" y="2713788"/>
            <a:ext cx="2693075" cy="1511300"/>
          </a:xfrm>
          <a:prstGeom prst="rect">
            <a:avLst/>
          </a:prstGeom>
          <a:noFill/>
          <a:ln>
            <a:noFill/>
          </a:ln>
        </p:spPr>
      </p:pic>
      <p:sp>
        <p:nvSpPr>
          <p:cNvPr id="185" name="Google Shape;185;g2de3654a0ba_0_7"/>
          <p:cNvSpPr txBox="1"/>
          <p:nvPr/>
        </p:nvSpPr>
        <p:spPr>
          <a:xfrm>
            <a:off x="4469000" y="4304400"/>
            <a:ext cx="3000000" cy="627900"/>
          </a:xfrm>
          <a:prstGeom prst="rect">
            <a:avLst/>
          </a:prstGeom>
          <a:noFill/>
          <a:ln>
            <a:noFill/>
          </a:ln>
        </p:spPr>
        <p:txBody>
          <a:bodyPr spcFirstLastPara="1" wrap="square" lIns="91425" tIns="91425" rIns="91425" bIns="91425" anchor="t" anchorCtr="0">
            <a:spAutoFit/>
          </a:bodyPr>
          <a:lstStyle/>
          <a:p>
            <a:pPr marL="685800" lvl="1" indent="-165100" algn="l" rtl="0">
              <a:lnSpc>
                <a:spcPct val="90000"/>
              </a:lnSpc>
              <a:spcBef>
                <a:spcPts val="1600"/>
              </a:spcBef>
              <a:spcAft>
                <a:spcPts val="0"/>
              </a:spcAft>
              <a:buClr>
                <a:schemeClr val="dk1"/>
              </a:buClr>
              <a:buSzPts val="800"/>
              <a:buFont typeface="Avenir"/>
              <a:buChar char="•"/>
            </a:pPr>
            <a:r>
              <a:rPr lang="en-NZ" sz="800">
                <a:solidFill>
                  <a:schemeClr val="dk1"/>
                </a:solidFill>
                <a:latin typeface="Avenir"/>
                <a:ea typeface="Avenir"/>
                <a:cs typeface="Avenir"/>
                <a:sym typeface="Avenir"/>
              </a:rPr>
              <a:t>Litigation against petroleum exploration permits in </a:t>
            </a:r>
            <a:r>
              <a:rPr lang="en-NZ" sz="800" i="1">
                <a:solidFill>
                  <a:schemeClr val="dk1"/>
                </a:solidFill>
                <a:latin typeface="Avenir"/>
                <a:ea typeface="Avenir"/>
                <a:cs typeface="Avenir"/>
                <a:sym typeface="Avenir"/>
              </a:rPr>
              <a:t>Students for Climate Solutions v Minister of Energy and Resources </a:t>
            </a:r>
            <a:r>
              <a:rPr lang="en-NZ" sz="800">
                <a:solidFill>
                  <a:schemeClr val="dk1"/>
                </a:solidFill>
                <a:latin typeface="Avenir"/>
                <a:ea typeface="Avenir"/>
                <a:cs typeface="Avenir"/>
                <a:sym typeface="Avenir"/>
              </a:rPr>
              <a:t>[2024] NZCA 152 (7 May 2024):</a:t>
            </a:r>
            <a:endParaRPr sz="800">
              <a:solidFill>
                <a:schemeClr val="dk1"/>
              </a:solidFill>
              <a:latin typeface="Avenir"/>
              <a:ea typeface="Avenir"/>
              <a:cs typeface="Avenir"/>
              <a:sym typeface="Avenir"/>
            </a:endParaRPr>
          </a:p>
        </p:txBody>
      </p:sp>
      <p:sp>
        <p:nvSpPr>
          <p:cNvPr id="186" name="Google Shape;186;g2de3654a0ba_0_7"/>
          <p:cNvSpPr txBox="1"/>
          <p:nvPr/>
        </p:nvSpPr>
        <p:spPr>
          <a:xfrm>
            <a:off x="7840225" y="4304400"/>
            <a:ext cx="2864700" cy="627900"/>
          </a:xfrm>
          <a:prstGeom prst="rect">
            <a:avLst/>
          </a:prstGeom>
          <a:noFill/>
          <a:ln>
            <a:noFill/>
          </a:ln>
        </p:spPr>
        <p:txBody>
          <a:bodyPr spcFirstLastPara="1" wrap="square" lIns="91425" tIns="91425" rIns="91425" bIns="91425" anchor="t" anchorCtr="0">
            <a:spAutoFit/>
          </a:bodyPr>
          <a:lstStyle/>
          <a:p>
            <a:pPr marL="179999" lvl="1" indent="-288925" algn="l" rtl="0">
              <a:lnSpc>
                <a:spcPct val="90000"/>
              </a:lnSpc>
              <a:spcBef>
                <a:spcPts val="1600"/>
              </a:spcBef>
              <a:spcAft>
                <a:spcPts val="0"/>
              </a:spcAft>
              <a:buClr>
                <a:schemeClr val="dk1"/>
              </a:buClr>
              <a:buSzPts val="800"/>
              <a:buFont typeface="Avenir"/>
              <a:buChar char="•"/>
            </a:pPr>
            <a:r>
              <a:rPr lang="en-NZ" sz="800">
                <a:solidFill>
                  <a:schemeClr val="dk1"/>
                </a:solidFill>
                <a:latin typeface="Avenir"/>
                <a:ea typeface="Avenir"/>
                <a:cs typeface="Avenir"/>
                <a:sym typeface="Avenir"/>
              </a:rPr>
              <a:t>Living Wonders litigation against coal mines in Australia - </a:t>
            </a:r>
            <a:r>
              <a:rPr lang="en-NZ" sz="800" i="1">
                <a:solidFill>
                  <a:schemeClr val="dk1"/>
                </a:solidFill>
                <a:latin typeface="Avenir"/>
                <a:ea typeface="Avenir"/>
                <a:cs typeface="Avenir"/>
                <a:sym typeface="Avenir"/>
              </a:rPr>
              <a:t>Environmental Council of Central Queensland v Minister for Environment and Water</a:t>
            </a:r>
            <a:r>
              <a:rPr lang="en-NZ" sz="800">
                <a:solidFill>
                  <a:schemeClr val="dk1"/>
                </a:solidFill>
                <a:latin typeface="Avenir"/>
                <a:ea typeface="Avenir"/>
                <a:cs typeface="Avenir"/>
                <a:sym typeface="Avenir"/>
              </a:rPr>
              <a:t> </a:t>
            </a:r>
            <a:r>
              <a:rPr lang="en-NZ" sz="800" i="1">
                <a:solidFill>
                  <a:schemeClr val="dk1"/>
                </a:solidFill>
              </a:rPr>
              <a:t> </a:t>
            </a:r>
            <a:r>
              <a:rPr lang="en-NZ" sz="800">
                <a:solidFill>
                  <a:schemeClr val="dk1"/>
                </a:solidFill>
                <a:latin typeface="Avenir"/>
                <a:ea typeface="Avenir"/>
                <a:cs typeface="Avenir"/>
                <a:sym typeface="Avenir"/>
              </a:rPr>
              <a:t>[2024] FCAFC 56 (Friday 16 May)</a:t>
            </a:r>
            <a:endParaRPr sz="800">
              <a:solidFill>
                <a:schemeClr val="dk1"/>
              </a:solidFill>
              <a:latin typeface="Avenir"/>
              <a:ea typeface="Avenir"/>
              <a:cs typeface="Avenir"/>
              <a:sym typeface="Avenir"/>
            </a:endParaRPr>
          </a:p>
        </p:txBody>
      </p:sp>
      <p:sp>
        <p:nvSpPr>
          <p:cNvPr id="187" name="Google Shape;187;g2de3654a0ba_0_7"/>
          <p:cNvSpPr/>
          <p:nvPr/>
        </p:nvSpPr>
        <p:spPr>
          <a:xfrm>
            <a:off x="5095875" y="1761675"/>
            <a:ext cx="4149600" cy="745800"/>
          </a:xfrm>
          <a:prstGeom prst="roundRect">
            <a:avLst>
              <a:gd name="adj" fmla="val 16667"/>
            </a:avLst>
          </a:prstGeom>
          <a:solidFill>
            <a:srgbClr val="A4AD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NZ" sz="1500" b="1">
                <a:solidFill>
                  <a:schemeClr val="lt1"/>
                </a:solidFill>
                <a:latin typeface="Avenir"/>
                <a:ea typeface="Avenir"/>
                <a:cs typeface="Avenir"/>
                <a:sym typeface="Avenir"/>
              </a:rPr>
              <a:t>Challenges focused on extractive industries </a:t>
            </a:r>
            <a:endParaRPr sz="1500" b="1">
              <a:solidFill>
                <a:schemeClr val="lt1"/>
              </a:solidFill>
              <a:latin typeface="Avenir"/>
              <a:ea typeface="Avenir"/>
              <a:cs typeface="Avenir"/>
              <a:sym typeface="Avenir"/>
            </a:endParaRPr>
          </a:p>
        </p:txBody>
      </p:sp>
      <p:sp>
        <p:nvSpPr>
          <p:cNvPr id="188" name="Google Shape;188;g2de3654a0ba_0_7"/>
          <p:cNvSpPr/>
          <p:nvPr/>
        </p:nvSpPr>
        <p:spPr>
          <a:xfrm>
            <a:off x="5095875" y="5038275"/>
            <a:ext cx="4149600" cy="745800"/>
          </a:xfrm>
          <a:prstGeom prst="roundRect">
            <a:avLst>
              <a:gd name="adj" fmla="val 16667"/>
            </a:avLst>
          </a:prstGeom>
          <a:solidFill>
            <a:srgbClr val="A4AD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NZ" sz="1500" b="1">
                <a:solidFill>
                  <a:schemeClr val="lt1"/>
                </a:solidFill>
                <a:latin typeface="Avenir"/>
                <a:ea typeface="Avenir"/>
                <a:cs typeface="Avenir"/>
                <a:sym typeface="Avenir"/>
              </a:rPr>
              <a:t>Challenges focused on transport </a:t>
            </a:r>
            <a:endParaRPr sz="1500" b="1">
              <a:solidFill>
                <a:schemeClr val="lt1"/>
              </a:solidFill>
              <a:latin typeface="Avenir"/>
              <a:ea typeface="Avenir"/>
              <a:cs typeface="Avenir"/>
              <a:sym typeface="Avenir"/>
            </a:endParaRPr>
          </a:p>
        </p:txBody>
      </p:sp>
      <p:pic>
        <p:nvPicPr>
          <p:cNvPr id="189" name="Google Shape;189;g2de3654a0ba_0_7"/>
          <p:cNvPicPr preferRelativeResize="0"/>
          <p:nvPr/>
        </p:nvPicPr>
        <p:blipFill>
          <a:blip r:embed="rId6">
            <a:alphaModFix/>
          </a:blip>
          <a:stretch>
            <a:fillRect/>
          </a:stretch>
        </p:blipFill>
        <p:spPr>
          <a:xfrm>
            <a:off x="5159375" y="5999975"/>
            <a:ext cx="2536969" cy="627900"/>
          </a:xfrm>
          <a:prstGeom prst="rect">
            <a:avLst/>
          </a:prstGeom>
          <a:noFill/>
          <a:ln>
            <a:noFill/>
          </a:ln>
        </p:spPr>
      </p:pic>
      <p:pic>
        <p:nvPicPr>
          <p:cNvPr id="190" name="Google Shape;190;g2de3654a0ba_0_7"/>
          <p:cNvPicPr preferRelativeResize="0"/>
          <p:nvPr/>
        </p:nvPicPr>
        <p:blipFill>
          <a:blip r:embed="rId7">
            <a:alphaModFix/>
          </a:blip>
          <a:stretch>
            <a:fillRect/>
          </a:stretch>
        </p:blipFill>
        <p:spPr>
          <a:xfrm>
            <a:off x="8220224" y="5890050"/>
            <a:ext cx="1780864" cy="8178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FB050B54681E4F8397586E0731A3F3" ma:contentTypeVersion="14" ma:contentTypeDescription="Create a new document." ma:contentTypeScope="" ma:versionID="808edaf43281a1ed95e6169b4bf856af">
  <xsd:schema xmlns:xsd="http://www.w3.org/2001/XMLSchema" xmlns:xs="http://www.w3.org/2001/XMLSchema" xmlns:p="http://schemas.microsoft.com/office/2006/metadata/properties" xmlns:ns3="7dc1241c-a4c7-4fc7-a0ae-8e5bf10e8dfc" xmlns:ns4="e068bbb6-0b81-4b77-ada0-075c17956567" targetNamespace="http://schemas.microsoft.com/office/2006/metadata/properties" ma:root="true" ma:fieldsID="8f3d33d31ed5a3c02d930d5e09615205" ns3:_="" ns4:_="">
    <xsd:import namespace="7dc1241c-a4c7-4fc7-a0ae-8e5bf10e8dfc"/>
    <xsd:import namespace="e068bbb6-0b81-4b77-ada0-075c17956567"/>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c1241c-a4c7-4fc7-a0ae-8e5bf10e8d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068bbb6-0b81-4b77-ada0-075c1795656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dc1241c-a4c7-4fc7-a0ae-8e5bf10e8dfc" xsi:nil="true"/>
  </documentManagement>
</p:properties>
</file>

<file path=customXml/itemProps1.xml><?xml version="1.0" encoding="utf-8"?>
<ds:datastoreItem xmlns:ds="http://schemas.openxmlformats.org/officeDocument/2006/customXml" ds:itemID="{88F6D223-3582-4DC5-A82D-7094490A0D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c1241c-a4c7-4fc7-a0ae-8e5bf10e8dfc"/>
    <ds:schemaRef ds:uri="e068bbb6-0b81-4b77-ada0-075c179565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815523-8476-4FCD-8C0D-FC27F435283E}">
  <ds:schemaRefs>
    <ds:schemaRef ds:uri="http://schemas.microsoft.com/sharepoint/v3/contenttype/forms"/>
  </ds:schemaRefs>
</ds:datastoreItem>
</file>

<file path=customXml/itemProps3.xml><?xml version="1.0" encoding="utf-8"?>
<ds:datastoreItem xmlns:ds="http://schemas.openxmlformats.org/officeDocument/2006/customXml" ds:itemID="{75574CDD-9EC5-48E6-A256-C8512E2ED719}">
  <ds:schemaRefs>
    <ds:schemaRef ds:uri="http://schemas.openxmlformats.org/package/2006/metadata/core-properties"/>
    <ds:schemaRef ds:uri="http://www.w3.org/XML/1998/namespace"/>
    <ds:schemaRef ds:uri="http://schemas.microsoft.com/office/2006/documentManagement/types"/>
    <ds:schemaRef ds:uri="http://purl.org/dc/elements/1.1/"/>
    <ds:schemaRef ds:uri="http://schemas.microsoft.com/office/infopath/2007/PartnerControls"/>
    <ds:schemaRef ds:uri="http://purl.org/dc/terms/"/>
    <ds:schemaRef ds:uri="http://schemas.microsoft.com/office/2006/metadata/properties"/>
    <ds:schemaRef ds:uri="e068bbb6-0b81-4b77-ada0-075c17956567"/>
    <ds:schemaRef ds:uri="7dc1241c-a4c7-4fc7-a0ae-8e5bf10e8dfc"/>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TotalTime>
  <Words>1964</Words>
  <Application>Microsoft Office PowerPoint</Application>
  <PresentationFormat>Widescreen</PresentationFormat>
  <Paragraphs>218</Paragraphs>
  <Slides>17</Slides>
  <Notes>17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Avenir</vt:lpstr>
      <vt:lpstr>Calibri</vt:lpstr>
      <vt:lpstr>Office Theme</vt:lpstr>
      <vt:lpstr>Office Theme</vt:lpstr>
      <vt:lpstr>PowerPoint Presentation</vt:lpstr>
      <vt:lpstr>About Lawyers for Climate Action </vt:lpstr>
      <vt:lpstr>PowerPoint Presentation</vt:lpstr>
      <vt:lpstr>Growth of global climate change litigation </vt:lpstr>
      <vt:lpstr>4 key themes:</vt:lpstr>
      <vt:lpstr>“Government Framework Cases”</vt:lpstr>
      <vt:lpstr>New Zealand’s key legal framework</vt:lpstr>
      <vt:lpstr>Key takeaways: framework cases</vt:lpstr>
      <vt:lpstr>B) Incorporating climate considerations</vt:lpstr>
      <vt:lpstr>B) Key takeaways</vt:lpstr>
      <vt:lpstr>C) Novel Corporate Accountability</vt:lpstr>
      <vt:lpstr>D) Greenwashing: Context</vt:lpstr>
      <vt:lpstr>Greenwashing Litigation</vt:lpstr>
      <vt:lpstr>Examples:</vt:lpstr>
      <vt:lpstr>Key Takeaways and 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Gladwell</dc:creator>
  <cp:lastModifiedBy>Gabi Le Roy</cp:lastModifiedBy>
  <cp:revision>4</cp:revision>
  <dcterms:created xsi:type="dcterms:W3CDTF">2019-11-22T23:06:57Z</dcterms:created>
  <dcterms:modified xsi:type="dcterms:W3CDTF">2024-05-22T22:47:35Z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0x01010077FB050B54681E4F8397586E0731A3F3</vt:lpwstr>
  </property>
</Properties>
</file>