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1" r:id="rId2"/>
    <p:sldId id="592" r:id="rId3"/>
    <p:sldId id="544" r:id="rId4"/>
    <p:sldId id="382" r:id="rId5"/>
    <p:sldId id="412" r:id="rId6"/>
    <p:sldId id="635" r:id="rId7"/>
    <p:sldId id="640" r:id="rId8"/>
    <p:sldId id="674" r:id="rId9"/>
    <p:sldId id="667" r:id="rId10"/>
    <p:sldId id="668" r:id="rId11"/>
    <p:sldId id="670" r:id="rId12"/>
    <p:sldId id="669" r:id="rId13"/>
    <p:sldId id="587" r:id="rId14"/>
    <p:sldId id="556" r:id="rId15"/>
    <p:sldId id="581" r:id="rId16"/>
    <p:sldId id="666" r:id="rId17"/>
    <p:sldId id="463" r:id="rId18"/>
    <p:sldId id="407" r:id="rId19"/>
    <p:sldId id="644" r:id="rId20"/>
    <p:sldId id="414" r:id="rId21"/>
    <p:sldId id="574" r:id="rId22"/>
    <p:sldId id="673" r:id="rId23"/>
    <p:sldId id="651" r:id="rId24"/>
    <p:sldId id="650" r:id="rId25"/>
    <p:sldId id="510" r:id="rId26"/>
    <p:sldId id="588" r:id="rId27"/>
    <p:sldId id="647" r:id="rId28"/>
    <p:sldId id="675" r:id="rId29"/>
    <p:sldId id="676" r:id="rId30"/>
    <p:sldId id="677" r:id="rId31"/>
    <p:sldId id="678" r:id="rId32"/>
    <p:sldId id="638" r:id="rId33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610"/>
    <a:srgbClr val="004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8" autoAdjust="0"/>
    <p:restoredTop sz="94660"/>
  </p:normalViewPr>
  <p:slideViewPr>
    <p:cSldViewPr>
      <p:cViewPr varScale="1">
        <p:scale>
          <a:sx n="84" d="100"/>
          <a:sy n="84" d="100"/>
        </p:scale>
        <p:origin x="3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96" y="1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/>
          <a:lstStyle>
            <a:lvl1pPr algn="r">
              <a:defRPr sz="1400"/>
            </a:lvl1pPr>
          </a:lstStyle>
          <a:p>
            <a:fld id="{571F37D3-8BF6-48F6-B2F9-07C3AA678966}" type="datetimeFigureOut">
              <a:rPr lang="en-NZ" smtClean="0"/>
              <a:t>14/05/2024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4688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96" y="9514688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 anchor="b"/>
          <a:lstStyle>
            <a:lvl1pPr algn="r">
              <a:defRPr sz="1400"/>
            </a:lvl1pPr>
          </a:lstStyle>
          <a:p>
            <a:fld id="{37C2647F-FE4E-4E68-856B-7926BED1B9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44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23:43:1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23:43:1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96" y="1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/>
          <a:lstStyle>
            <a:lvl1pPr algn="r">
              <a:defRPr sz="1400"/>
            </a:lvl1pPr>
          </a:lstStyle>
          <a:p>
            <a:fld id="{E1B12A5A-9370-4AB4-B40C-E6DB157467D4}" type="datetimeFigureOut">
              <a:rPr lang="en-NZ" smtClean="0"/>
              <a:t>14/05/2024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2475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197" tIns="54098" rIns="108197" bIns="5409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108197" tIns="54098" rIns="108197" bIns="540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688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96" y="9514688"/>
            <a:ext cx="2984871" cy="500936"/>
          </a:xfrm>
          <a:prstGeom prst="rect">
            <a:avLst/>
          </a:prstGeom>
        </p:spPr>
        <p:txBody>
          <a:bodyPr vert="horz" lIns="108197" tIns="54098" rIns="108197" bIns="54098" rtlCol="0" anchor="b"/>
          <a:lstStyle>
            <a:lvl1pPr algn="r">
              <a:defRPr sz="1400"/>
            </a:lvl1pPr>
          </a:lstStyle>
          <a:p>
            <a:fld id="{76523B6C-295B-425C-B483-DD56E1449B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0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2030991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905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960"/>
            <a:ext cx="8229600" cy="307250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7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121407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1" i="0" cap="all" spc="98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DC333C7-8933-304A-A0FC-A6E6989C9D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7909408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63510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7" y="333753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50" b="0" i="0" cap="all" spc="9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866A482-909F-4EC8-BE23-3054F5263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45" y="869450"/>
            <a:ext cx="7830000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Strapline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C1BD34D-5150-49E1-9C54-681553F4F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00" y="1581149"/>
            <a:ext cx="3915000" cy="184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464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5288186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35707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2613182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tabLst>
                <a:tab pos="2153841" algn="l"/>
              </a:tabLst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313705D-6816-1F45-BDBE-A309932D6C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50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19444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8E81E1-F33A-46FF-A2A2-254AC22D1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14BBF7-AACD-4143-B39E-18148BAE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693C0-2F05-4C6E-A40E-E75C1BC6BF3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515AA2-95DF-4D4C-A85B-A6FE43E96BA9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A1AADE-6011-46B3-9BDE-869ED0DCA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B2AE12-4258-40A7-997F-25B2C7240B55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5435FD-5ADF-4058-A8A9-D51A80923804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0" y="0"/>
            <a:ext cx="1548130" cy="1059815"/>
          </a:xfrm>
          <a:custGeom>
            <a:avLst/>
            <a:gdLst/>
            <a:ahLst/>
            <a:cxnLst/>
            <a:rect l="l" t="t" r="r" b="b"/>
            <a:pathLst>
              <a:path w="1548130" h="1059815">
                <a:moveTo>
                  <a:pt x="0" y="1059586"/>
                </a:moveTo>
                <a:lnTo>
                  <a:pt x="1547672" y="1059586"/>
                </a:lnTo>
                <a:lnTo>
                  <a:pt x="1547672" y="0"/>
                </a:lnTo>
                <a:lnTo>
                  <a:pt x="0" y="0"/>
                </a:lnTo>
                <a:lnTo>
                  <a:pt x="0" y="1059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7555" y="548087"/>
            <a:ext cx="678888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193800"/>
            <a:ext cx="8255000" cy="195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712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E34662-A9AE-4B88-8DFA-D8F70E898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895351"/>
            <a:ext cx="8915400" cy="1661993"/>
          </a:xfrm>
        </p:spPr>
        <p:txBody>
          <a:bodyPr/>
          <a:lstStyle/>
          <a:p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NZ" spc="-30" dirty="0">
                <a:solidFill>
                  <a:schemeClr val="tx2"/>
                </a:solidFill>
                <a:latin typeface="Arial"/>
                <a:cs typeface="Arial"/>
              </a:rPr>
              <a:t>Going, Growing, Gone…. </a:t>
            </a:r>
          </a:p>
          <a:p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a </a:t>
            </a:r>
            <a:r>
              <a:rPr lang="en-NZ" sz="3600" b="1" spc="-30" dirty="0">
                <a:solidFill>
                  <a:srgbClr val="FF0000"/>
                </a:solidFill>
                <a:latin typeface="Arial"/>
                <a:cs typeface="Arial"/>
              </a:rPr>
              <a:t>New </a:t>
            </a:r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new ZEALAND emerges</a:t>
            </a:r>
            <a:endParaRPr lang="en-NZ" sz="3600" b="1" spc="-30" dirty="0">
              <a:solidFill>
                <a:srgbClr val="004587"/>
              </a:solidFill>
              <a:latin typeface="Arial"/>
              <a:cs typeface="Arial"/>
            </a:endParaRP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D76B0-979F-4DDD-A812-B818D1FECCBB}"/>
              </a:ext>
            </a:extLst>
          </p:cNvPr>
          <p:cNvSpPr txBox="1"/>
          <p:nvPr/>
        </p:nvSpPr>
        <p:spPr>
          <a:xfrm>
            <a:off x="609600" y="3111342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Paul Spoonley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Distinguished Professor</a:t>
            </a:r>
            <a:r>
              <a:rPr lang="en-US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Emeritus</a:t>
            </a:r>
          </a:p>
          <a:p>
            <a:pPr lvl="0">
              <a:defRPr/>
            </a:pPr>
            <a:r>
              <a:rPr lang="en-US" sz="1600" b="1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ILANZ Conference 2024</a:t>
            </a:r>
          </a:p>
          <a:p>
            <a:pPr lvl="0">
              <a:defRPr/>
            </a:pPr>
            <a:r>
              <a:rPr lang="en-US" sz="1600" b="1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“Te Punga Panoni – The Changemakers”</a:t>
            </a:r>
          </a:p>
          <a:p>
            <a:pPr lvl="0">
              <a:defRPr/>
            </a:pPr>
            <a:r>
              <a:rPr lang="en-US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 May 2024</a:t>
            </a:r>
          </a:p>
          <a:p>
            <a:pPr lvl="0">
              <a:defRPr/>
            </a:pPr>
            <a:endParaRPr lang="en-A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CD0A7-8026-6C05-14F9-20DBEA92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3486150"/>
            <a:ext cx="21812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mi-NZ" dirty="0"/>
              <a:t>New generations – and values - arrive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9B17-2E18-B182-685C-6EF6F31C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7" y="1276349"/>
            <a:ext cx="7446434" cy="3210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48F3E-4C8D-5DD6-BF3A-D67F9333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367088"/>
            <a:ext cx="22002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mi-NZ" dirty="0"/>
              <a:t>New generations – and values - arrive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1B17D-5C0D-9CC5-359B-EDC99EBE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959"/>
            <a:ext cx="914400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296C0-0BE5-778E-1E20-E711CF8F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32559"/>
            <a:ext cx="8686800" cy="1493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48D47-5779-A879-CC55-4126E313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28" y="4354602"/>
            <a:ext cx="2333625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5932-106B-145C-F20E-21E896F85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0348F7-F2E3-DF61-64E5-52D940871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Intergenerational conversations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0CF12-FCC1-C234-0698-D6CEE6DF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95350"/>
            <a:ext cx="3048000" cy="358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629D6-1A84-7AA6-C7FD-C663A50E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550"/>
            <a:ext cx="5715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#3 The importance of gender – and the impacts of sub-replacement fertility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Sub-replacement fertility </a:t>
            </a:r>
            <a:r>
              <a:rPr lang="en-US" sz="8000" dirty="0">
                <a:solidFill>
                  <a:schemeClr val="tx2"/>
                </a:solidFill>
              </a:rPr>
              <a:t> Low</a:t>
            </a:r>
            <a:r>
              <a:rPr lang="en-US" dirty="0">
                <a:solidFill>
                  <a:schemeClr val="tx2"/>
                </a:solidFill>
              </a:rPr>
              <a:t>, Low Fertility Country?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3283" y="971550"/>
            <a:ext cx="5243117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1950s high (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births per woman), hit sub-replacement rate in 2017 (</a:t>
            </a:r>
            <a:r>
              <a:rPr lang="en-AU" sz="2400" dirty="0">
                <a:solidFill>
                  <a:schemeClr val="tx2"/>
                </a:solidFill>
              </a:rPr>
              <a:t>now 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1.56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A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births  plus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/”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(Millennials) </a:t>
            </a:r>
            <a:endParaRPr lang="en-N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Higher educational qualifications + jobs + cost of raising children alongside other costs such as housing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By 2030, </a:t>
            </a:r>
            <a:r>
              <a:rPr lang="en-NZ" sz="2200" b="1" dirty="0">
                <a:solidFill>
                  <a:srgbClr val="FF0000"/>
                </a:solidFill>
              </a:rPr>
              <a:t>30,000</a:t>
            </a:r>
            <a:r>
              <a:rPr lang="en-NZ" sz="2200" dirty="0">
                <a:solidFill>
                  <a:schemeClr val="tx2"/>
                </a:solidFill>
              </a:rPr>
              <a:t> fewer school students in Aotearoa/New Zealand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Females now a significant part of paid workforce (50% of all those in paid work)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600" dirty="0"/>
          </a:p>
        </p:txBody>
      </p:sp>
      <p:pic>
        <p:nvPicPr>
          <p:cNvPr id="3" name="Picture 2" descr="PressReader.com - Connecting People Through News - Google Chrome">
            <a:extLst>
              <a:ext uri="{FF2B5EF4-FFF2-40B4-BE49-F238E27FC236}">
                <a16:creationId xmlns:a16="http://schemas.microsoft.com/office/drawing/2014/main" id="{3C553468-7AEF-37A3-E6D7-0538FA27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799" y="895350"/>
            <a:ext cx="3261917" cy="380939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69332"/>
          </a:xfrm>
        </p:spPr>
        <p:txBody>
          <a:bodyPr/>
          <a:lstStyle/>
          <a:p>
            <a:r>
              <a:rPr lang="mi-NZ" dirty="0"/>
              <a:t> </a:t>
            </a:r>
            <a:r>
              <a:rPr lang="mi-NZ" sz="2400" dirty="0"/>
              <a:t>The collapse of fertility</a:t>
            </a:r>
            <a:endParaRPr lang="en-NZ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44A62-90E2-58EC-67BC-6AC6FC72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8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307777"/>
          </a:xfrm>
        </p:spPr>
        <p:txBody>
          <a:bodyPr/>
          <a:lstStyle/>
          <a:p>
            <a:r>
              <a:rPr lang="mi-NZ" sz="2000" dirty="0"/>
              <a:t> gender – and the workplace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742950"/>
            <a:ext cx="5181600" cy="4054956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/>
              <a:t>Make gender visible</a:t>
            </a:r>
            <a:r>
              <a:rPr lang="en-AU" sz="2000" dirty="0"/>
              <a:t>. Firms that recognise gender are more socially responsible.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/>
              <a:t>Tackle resistance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/>
              <a:t>Make the business case for gender equality.</a:t>
            </a:r>
            <a:r>
              <a:rPr lang="en-AU" sz="2000" dirty="0"/>
              <a:t> Companies that are gender equal have a higher return on investment, higher job satisfaction and lower absenteeism. 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/>
              <a:t>Make it personal </a:t>
            </a:r>
            <a:r>
              <a:rPr lang="en-AU" sz="2000" dirty="0"/>
              <a:t>– why equality is good for everyone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1050" dirty="0"/>
              <a:t>Fiona Smith, </a:t>
            </a:r>
            <a:r>
              <a:rPr lang="en-AU" sz="1050" b="1" dirty="0"/>
              <a:t>Workplace Equality, </a:t>
            </a:r>
            <a:r>
              <a:rPr lang="en-AU" sz="1050" dirty="0"/>
              <a:t>The Guardian</a:t>
            </a:r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A84E7-81D8-2AB7-027D-6C014809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71550"/>
            <a:ext cx="350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#4 The growth – and growth – of the top of the North Island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1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85750"/>
            <a:ext cx="7830000" cy="302933"/>
          </a:xfrm>
        </p:spPr>
        <p:txBody>
          <a:bodyPr/>
          <a:lstStyle/>
          <a:p>
            <a:r>
              <a:rPr lang="mi-NZ" dirty="0"/>
              <a:t>Growth centres in New Zealand over 2 decades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48559-9FC4-4D8A-AB04-FE52D083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95350"/>
            <a:ext cx="7010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mi-NZ" dirty="0"/>
              <a:t>Ongoing urbanisation &amp; regional stagnation</a:t>
            </a:r>
            <a:endParaRPr lang="en-NZ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DB0EF7-71A7-4947-9F55-107513BA5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047750"/>
            <a:ext cx="5715000" cy="4909036"/>
          </a:xfrm>
        </p:spPr>
        <p:txBody>
          <a:bodyPr/>
          <a:lstStyle/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Two-thirds of regions in Aotearoa/New Zealand will experience ageing plus population </a:t>
            </a:r>
            <a:r>
              <a:rPr lang="en-NZ" sz="2000" b="1" dirty="0">
                <a:solidFill>
                  <a:srgbClr val="FF0000"/>
                </a:solidFill>
              </a:rPr>
              <a:t>stagnation</a:t>
            </a:r>
            <a:r>
              <a:rPr lang="en-NZ" sz="2000" dirty="0"/>
              <a:t> or </a:t>
            </a:r>
            <a:r>
              <a:rPr lang="en-NZ" sz="2000" b="1" dirty="0">
                <a:solidFill>
                  <a:srgbClr val="FF0000"/>
                </a:solidFill>
              </a:rPr>
              <a:t>decline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Main regional towns will grow – Tauranga, Hastings, New Plymouth – but surrounding smaller towns and rural areas will stagnate – and some will see </a:t>
            </a:r>
            <a:r>
              <a:rPr lang="en-NZ" sz="2000" b="1" dirty="0">
                <a:solidFill>
                  <a:srgbClr val="FF0000"/>
                </a:solidFill>
              </a:rPr>
              <a:t>depopulation 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Three-quarters</a:t>
            </a:r>
            <a:r>
              <a:rPr lang="en-NZ" sz="2000" dirty="0"/>
              <a:t> of New Zealand’s population will live in the top half of the North island by 2040s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Auckland </a:t>
            </a:r>
            <a:r>
              <a:rPr lang="en-NZ" sz="2000" dirty="0">
                <a:solidFill>
                  <a:schemeClr val="tx2"/>
                </a:solidFill>
              </a:rPr>
              <a:t>will be home to 40% of New Zealanders</a:t>
            </a:r>
            <a:endParaRPr lang="en-NZ" sz="2000" b="1" dirty="0">
              <a:solidFill>
                <a:srgbClr val="FF0000"/>
              </a:solidFill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>
              <a:spcAft>
                <a:spcPts val="900"/>
              </a:spcAft>
            </a:pPr>
            <a:endParaRPr lang="en-NZ" sz="2000" b="1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5FC7A5-B82E-4B87-81FE-35E3E750EB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71550"/>
            <a:ext cx="2743199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41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Why demography matters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047750"/>
            <a:ext cx="5638800" cy="3901068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chemeClr val="tx2"/>
                </a:solidFill>
              </a:rPr>
              <a:t>Significant demographic differences are – and will – emerge in the next decade:</a:t>
            </a:r>
          </a:p>
          <a:p>
            <a:pPr marL="914400"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</a:t>
            </a:r>
          </a:p>
          <a:p>
            <a:pPr marL="914400"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</a:p>
          <a:p>
            <a:pPr marL="914400"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Māori, minority ethnic groups and immigrants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impact on you, your work and your firm/organization?</a:t>
            </a:r>
          </a:p>
          <a:p>
            <a:pPr>
              <a:spcAft>
                <a:spcPts val="900"/>
              </a:spcAft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B780A-D3A2-80B3-293F-A55EE1675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95350"/>
            <a:ext cx="2895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58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#5 Superdiversity – and the ethnic diversification of Aotearoa New Zealand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MĀori – younger and growing fast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638800" cy="4693593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Māori still high fertility and still growing population (</a:t>
            </a:r>
            <a:r>
              <a:rPr lang="en-NZ" sz="2000" b="1" dirty="0">
                <a:solidFill>
                  <a:srgbClr val="FF0000"/>
                </a:solidFill>
              </a:rPr>
              <a:t>2%+ pa</a:t>
            </a:r>
            <a:r>
              <a:rPr lang="en-NZ" sz="20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Fertility rate will drop but a young median age and higher fertility will see Māori dominate younger age groups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Parts of New Zealand – East Coast, Northland – will see Māori be the dominant group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21%</a:t>
            </a:r>
            <a:r>
              <a:rPr lang="en-NZ" sz="2000" dirty="0"/>
              <a:t> of all New Zealanders will identify as Māori but </a:t>
            </a:r>
            <a:r>
              <a:rPr lang="en-NZ" sz="2000" b="1" dirty="0">
                <a:solidFill>
                  <a:srgbClr val="FF0000"/>
                </a:solidFill>
              </a:rPr>
              <a:t>25% of workforce</a:t>
            </a:r>
            <a:r>
              <a:rPr lang="en-NZ" sz="2000" b="1" dirty="0"/>
              <a:t>, </a:t>
            </a:r>
            <a:r>
              <a:rPr lang="en-NZ" sz="2000" b="1" dirty="0">
                <a:solidFill>
                  <a:srgbClr val="FF0000"/>
                </a:solidFill>
              </a:rPr>
              <a:t>33% of all U15 year olds </a:t>
            </a:r>
          </a:p>
          <a:p>
            <a:pPr>
              <a:spcAft>
                <a:spcPts val="900"/>
              </a:spcAft>
            </a:pPr>
            <a:r>
              <a:rPr lang="en-NZ" sz="2000" dirty="0"/>
              <a:t> 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5731E-3CAB-2725-18B4-83F5E583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95350"/>
            <a:ext cx="3051976" cy="381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21785E-77C7-6F9E-68FF-D773AA4D1F9A}"/>
                  </a:ext>
                </a:extLst>
              </p14:cNvPr>
              <p14:cNvContentPartPr/>
              <p14:nvPr/>
            </p14:nvContentPartPr>
            <p14:xfrm>
              <a:off x="3940354" y="365733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21785E-77C7-6F9E-68FF-D773AA4D1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714" y="364833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63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MĀori – younger and growing fast</a:t>
            </a:r>
            <a:endParaRPr lang="en-N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21785E-77C7-6F9E-68FF-D773AA4D1F9A}"/>
                  </a:ext>
                </a:extLst>
              </p14:cNvPr>
              <p14:cNvContentPartPr/>
              <p14:nvPr/>
            </p14:nvContentPartPr>
            <p14:xfrm>
              <a:off x="3940354" y="365733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21785E-77C7-6F9E-68FF-D773AA4D1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714" y="364833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BC74182-FA0D-749B-D66E-2791F62B1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38" y="895350"/>
            <a:ext cx="829196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Immigration 2024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307777"/>
          </a:xfrm>
        </p:spPr>
        <p:txBody>
          <a:bodyPr/>
          <a:lstStyle/>
          <a:p>
            <a:r>
              <a:rPr lang="mi-NZ" sz="2000" dirty="0"/>
              <a:t>Permanent and long-term and temporary arrivals (</a:t>
            </a:r>
            <a:r>
              <a:rPr lang="mi-NZ" sz="2000" dirty="0">
                <a:solidFill>
                  <a:srgbClr val="FF0000"/>
                </a:solidFill>
              </a:rPr>
              <a:t>February 2024</a:t>
            </a:r>
            <a:r>
              <a:rPr lang="mi-NZ" sz="2000" dirty="0"/>
              <a:t>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C30766F-0A17-4882-BB19-BE6E2EEB9149}"/>
              </a:ext>
            </a:extLst>
          </p:cNvPr>
          <p:cNvGraphicFramePr>
            <a:graphicFrameLocks/>
          </p:cNvGraphicFramePr>
          <p:nvPr/>
        </p:nvGraphicFramePr>
        <p:xfrm>
          <a:off x="381000" y="1733550"/>
          <a:ext cx="4648200" cy="23621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6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952"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Gain/Loss 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+131,000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34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rrivals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+253,200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on-NZ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+178,600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-47,400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C155F17-0D01-1C98-6698-124BD7EB4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276350"/>
            <a:ext cx="3352800" cy="33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60271-C892-FD9E-5E87-60FE4754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5E5FDE-9629-AF49-78B2-CAB2FE4DF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251872"/>
            <a:ext cx="8334825" cy="422595"/>
          </a:xfrm>
        </p:spPr>
        <p:txBody>
          <a:bodyPr>
            <a:noAutofit/>
          </a:bodyPr>
          <a:lstStyle/>
          <a:p>
            <a:r>
              <a:rPr lang="en-NZ" sz="2400" dirty="0"/>
              <a:t>Superdiversity in new zealand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6A6BF-F410-F998-504B-4B0C7192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8610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 superdiversity (2013-2043)</a:t>
            </a:r>
            <a:endParaRPr lang="en-NZ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DB536AD1-4EEE-4E17-9838-84309FC1B177}"/>
              </a:ext>
            </a:extLst>
          </p:cNvPr>
          <p:cNvGraphicFramePr>
            <a:graphicFrameLocks/>
          </p:cNvGraphicFramePr>
          <p:nvPr/>
        </p:nvGraphicFramePr>
        <p:xfrm>
          <a:off x="304800" y="1047750"/>
          <a:ext cx="4724400" cy="348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643">
                <a:tc>
                  <a:txBody>
                    <a:bodyPr/>
                    <a:lstStyle/>
                    <a:p>
                      <a:r>
                        <a:rPr lang="en-NZ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0-14 Year Olds</a:t>
                      </a:r>
                    </a:p>
                  </a:txBody>
                  <a:tcPr marL="48538" marR="48538"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48538" marR="48538"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 (% of total pop)</a:t>
                      </a:r>
                    </a:p>
                  </a:txBody>
                  <a:tcPr marL="48538" marR="48538"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27">
                <a:tc>
                  <a:txBody>
                    <a:bodyPr/>
                    <a:lstStyle/>
                    <a:p>
                      <a:r>
                        <a:rPr lang="en-NZ" sz="2000" baseline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43"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Māori 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33% (21%)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43"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(24%)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43"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Pasifika</a:t>
                      </a:r>
                      <a:r>
                        <a:rPr lang="en-NZ" sz="2000" baseline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 (11%)</a:t>
                      </a:r>
                    </a:p>
                  </a:txBody>
                  <a:tcPr marL="48538" marR="4853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825239-21FF-AA89-F397-036155CD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47750"/>
            <a:ext cx="381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30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Responsiveness in a period of major demographic change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8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The growing significance of diversity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395AD-BCF1-1BBF-B2DC-4DAEF71E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7750"/>
            <a:ext cx="8153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The growing significance of diversity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1A7B4-71B3-A57F-3032-D220B081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89674"/>
            <a:ext cx="7924800" cy="34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6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The growing significance of diversity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AD73D-84FD-564A-65DB-23438426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186"/>
            <a:ext cx="88392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98242-61E1-1BC6-D92E-0C9355DA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00150"/>
            <a:ext cx="4572000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30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Demographic transformation – a new Aotearoa/New Zealand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The growing significance of diversity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8C241-F478-FF8F-6E5C-60F7EF91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8610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A6CB0-D4EF-9841-0E1F-0EE81441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895350"/>
            <a:ext cx="541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The growing significance of diversity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86B8E-B3C4-5492-14AC-802109ED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971551"/>
            <a:ext cx="4876800" cy="2133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69E78-8970-38AB-0088-97041F20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62350"/>
            <a:ext cx="80010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BA9F09-0DA3-DE94-4E7F-BAB00511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71551"/>
            <a:ext cx="3733798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5539978"/>
          </a:xfrm>
        </p:spPr>
        <p:txBody>
          <a:bodyPr/>
          <a:lstStyle/>
          <a:p>
            <a:r>
              <a:rPr lang="mi-NZ" sz="2000" dirty="0"/>
              <a:t>Anticipating the future : Demographic challenges</a:t>
            </a:r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r>
              <a:rPr lang="mi-NZ" sz="2000" dirty="0"/>
              <a:t> 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666750"/>
            <a:ext cx="8458200" cy="3162404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>
              <a:spcAft>
                <a:spcPts val="900"/>
              </a:spcAft>
            </a:pPr>
            <a:r>
              <a:rPr lang="en-AU" sz="2000" dirty="0">
                <a:solidFill>
                  <a:schemeClr val="tx2"/>
                </a:solidFill>
              </a:rPr>
              <a:t>1. Large numbers </a:t>
            </a:r>
            <a:r>
              <a:rPr lang="en-AU" sz="2000" b="1" dirty="0">
                <a:solidFill>
                  <a:srgbClr val="FF0000"/>
                </a:solidFill>
              </a:rPr>
              <a:t>exiting</a:t>
            </a:r>
            <a:r>
              <a:rPr lang="en-AU" sz="2000" dirty="0">
                <a:solidFill>
                  <a:schemeClr val="tx2"/>
                </a:solidFill>
              </a:rPr>
              <a:t> the workforce – and more </a:t>
            </a:r>
            <a:r>
              <a:rPr lang="en-AU" sz="2000" b="1" dirty="0">
                <a:solidFill>
                  <a:srgbClr val="FF0000"/>
                </a:solidFill>
              </a:rPr>
              <a:t>over 65s remaining </a:t>
            </a:r>
            <a:r>
              <a:rPr lang="en-AU" sz="2000" dirty="0">
                <a:solidFill>
                  <a:schemeClr val="tx2"/>
                </a:solidFill>
              </a:rPr>
              <a:t>in the workforce. How will you respond to hyper-ageing?</a:t>
            </a:r>
          </a:p>
          <a:p>
            <a:pPr>
              <a:spcAft>
                <a:spcPts val="900"/>
              </a:spcAft>
            </a:pPr>
            <a:r>
              <a:rPr lang="en-AU" sz="2000" dirty="0">
                <a:solidFill>
                  <a:schemeClr val="tx2"/>
                </a:solidFill>
              </a:rPr>
              <a:t>2. </a:t>
            </a:r>
            <a:r>
              <a:rPr lang="en-AU" sz="2000" b="1" dirty="0">
                <a:solidFill>
                  <a:srgbClr val="FF0000"/>
                </a:solidFill>
              </a:rPr>
              <a:t>75%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>
                <a:solidFill>
                  <a:schemeClr val="tx2"/>
                </a:solidFill>
              </a:rPr>
              <a:t>of the population will live in the top half of the North Island, </a:t>
            </a:r>
            <a:r>
              <a:rPr lang="en-AU" sz="2000" b="1" dirty="0">
                <a:solidFill>
                  <a:srgbClr val="FF0000"/>
                </a:solidFill>
              </a:rPr>
              <a:t>40%</a:t>
            </a:r>
            <a:r>
              <a:rPr lang="en-AU" sz="2000" dirty="0">
                <a:solidFill>
                  <a:schemeClr val="tx2"/>
                </a:solidFill>
              </a:rPr>
              <a:t> in Auckland. Where will your workers, suppliers and clients come from?</a:t>
            </a:r>
          </a:p>
          <a:p>
            <a:pPr>
              <a:spcAft>
                <a:spcPts val="900"/>
              </a:spcAft>
            </a:pPr>
            <a:r>
              <a:rPr lang="en-AU" sz="2000" dirty="0">
                <a:solidFill>
                  <a:schemeClr val="tx2"/>
                </a:solidFill>
              </a:rPr>
              <a:t>3. Gender and fertility become more important. How will you respond?  </a:t>
            </a:r>
          </a:p>
          <a:p>
            <a:pPr>
              <a:spcAft>
                <a:spcPts val="900"/>
              </a:spcAft>
            </a:pPr>
            <a:r>
              <a:rPr lang="en-AU" sz="2000" dirty="0">
                <a:solidFill>
                  <a:schemeClr val="tx2"/>
                </a:solidFill>
              </a:rPr>
              <a:t>4. New Zealand will be much more </a:t>
            </a:r>
            <a:r>
              <a:rPr lang="en-AU" sz="2000" b="1" dirty="0">
                <a:solidFill>
                  <a:srgbClr val="FF0000"/>
                </a:solidFill>
              </a:rPr>
              <a:t>superdiverse</a:t>
            </a:r>
            <a:r>
              <a:rPr lang="en-AU" sz="2000" dirty="0">
                <a:solidFill>
                  <a:schemeClr val="tx2"/>
                </a:solidFill>
              </a:rPr>
              <a:t> in the future. What does this mean for talent recruitment, clients and customers and markets? </a:t>
            </a:r>
            <a:endParaRPr lang="en-NZ" sz="2000" dirty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258A57-2ADE-3298-4147-66DC434343BE}"/>
              </a:ext>
            </a:extLst>
          </p:cNvPr>
          <p:cNvGrpSpPr/>
          <p:nvPr/>
        </p:nvGrpSpPr>
        <p:grpSpPr>
          <a:xfrm>
            <a:off x="533400" y="3845479"/>
            <a:ext cx="7522633" cy="739173"/>
            <a:chOff x="1547664" y="4155926"/>
            <a:chExt cx="6048576" cy="864000"/>
          </a:xfrm>
        </p:grpSpPr>
        <p:pic>
          <p:nvPicPr>
            <p:cNvPr id="5" name="Picture 4" descr="Faces%20of%20the%20New%20NZ-37-1.jpg">
              <a:extLst>
                <a:ext uri="{FF2B5EF4-FFF2-40B4-BE49-F238E27FC236}">
                  <a16:creationId xmlns:a16="http://schemas.microsoft.com/office/drawing/2014/main" id="{3985DD6C-A646-7991-EDCE-28338B33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55926"/>
              <a:ext cx="864000" cy="864000"/>
            </a:xfrm>
            <a:prstGeom prst="rect">
              <a:avLst/>
            </a:prstGeom>
          </p:spPr>
        </p:pic>
        <p:pic>
          <p:nvPicPr>
            <p:cNvPr id="7" name="Picture 6" descr="Faces%20of%20the%20New%20NZ-12-1.jpg">
              <a:extLst>
                <a:ext uri="{FF2B5EF4-FFF2-40B4-BE49-F238E27FC236}">
                  <a16:creationId xmlns:a16="http://schemas.microsoft.com/office/drawing/2014/main" id="{90A83B6C-E336-BC78-F45B-5ECD2152B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155926"/>
              <a:ext cx="864000" cy="864000"/>
            </a:xfrm>
            <a:prstGeom prst="rect">
              <a:avLst/>
            </a:prstGeom>
          </p:spPr>
        </p:pic>
        <p:pic>
          <p:nvPicPr>
            <p:cNvPr id="8" name="Picture 7" descr="Faces%20of%20the%20New%20NZ-14-1.jpg">
              <a:extLst>
                <a:ext uri="{FF2B5EF4-FFF2-40B4-BE49-F238E27FC236}">
                  <a16:creationId xmlns:a16="http://schemas.microsoft.com/office/drawing/2014/main" id="{8D22DF9A-F71B-E65A-1F0E-6001E6AA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155926"/>
              <a:ext cx="864000" cy="864000"/>
            </a:xfrm>
            <a:prstGeom prst="rect">
              <a:avLst/>
            </a:prstGeom>
          </p:spPr>
        </p:pic>
        <p:pic>
          <p:nvPicPr>
            <p:cNvPr id="9" name="Picture 8" descr="Faces%20of%20the%20New%20NZ-3-1.jpg">
              <a:extLst>
                <a:ext uri="{FF2B5EF4-FFF2-40B4-BE49-F238E27FC236}">
                  <a16:creationId xmlns:a16="http://schemas.microsoft.com/office/drawing/2014/main" id="{6B306F4E-F695-1252-60E8-A4EE1F9D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155926"/>
              <a:ext cx="864000" cy="864000"/>
            </a:xfrm>
            <a:prstGeom prst="rect">
              <a:avLst/>
            </a:prstGeom>
          </p:spPr>
        </p:pic>
        <p:pic>
          <p:nvPicPr>
            <p:cNvPr id="10" name="Picture 9" descr="Faces%20of%20the%20New%20NZ-53-1.jpg">
              <a:extLst>
                <a:ext uri="{FF2B5EF4-FFF2-40B4-BE49-F238E27FC236}">
                  <a16:creationId xmlns:a16="http://schemas.microsoft.com/office/drawing/2014/main" id="{42399399-5591-DE20-A90A-D6AB4283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155926"/>
              <a:ext cx="864000" cy="864000"/>
            </a:xfrm>
            <a:prstGeom prst="rect">
              <a:avLst/>
            </a:prstGeom>
          </p:spPr>
        </p:pic>
        <p:pic>
          <p:nvPicPr>
            <p:cNvPr id="11" name="Picture 10" descr="Faces%20of%20the%20New%20NZ-55-1.jpg">
              <a:extLst>
                <a:ext uri="{FF2B5EF4-FFF2-40B4-BE49-F238E27FC236}">
                  <a16:creationId xmlns:a16="http://schemas.microsoft.com/office/drawing/2014/main" id="{5B8706A6-EFCB-DB41-F790-C40BB1D9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155926"/>
              <a:ext cx="864000" cy="864000"/>
            </a:xfrm>
            <a:prstGeom prst="rect">
              <a:avLst/>
            </a:prstGeom>
          </p:spPr>
        </p:pic>
        <p:pic>
          <p:nvPicPr>
            <p:cNvPr id="12" name="Picture 11" descr="Faces%20of%20the%20New%20NZ-1.jpg">
              <a:extLst>
                <a:ext uri="{FF2B5EF4-FFF2-40B4-BE49-F238E27FC236}">
                  <a16:creationId xmlns:a16="http://schemas.microsoft.com/office/drawing/2014/main" id="{06E5D07C-B5C4-1E2D-8CB2-9B2C3054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155926"/>
              <a:ext cx="864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10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307777"/>
          </a:xfrm>
        </p:spPr>
        <p:txBody>
          <a:bodyPr/>
          <a:lstStyle/>
          <a:p>
            <a:r>
              <a:rPr lang="mi-NZ" sz="2000" dirty="0"/>
              <a:t>Demographic transformation – new zealand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897457"/>
            <a:ext cx="5791200" cy="4085734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Ageing population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and </a:t>
            </a:r>
            <a:r>
              <a:rPr lang="en-AU" sz="2000" b="1" dirty="0">
                <a:solidFill>
                  <a:srgbClr val="FF0000"/>
                </a:solidFill>
              </a:rPr>
              <a:t>declining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fertility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(doubling of 65+, sub-replacement fertility)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Ongoing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urbanisation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 (with concentration</a:t>
            </a:r>
            <a:r>
              <a:rPr lang="en-AU" sz="2000" b="1" dirty="0"/>
              <a:t> </a:t>
            </a:r>
            <a:r>
              <a:rPr lang="en-AU" sz="2000" dirty="0"/>
              <a:t>in top of  the North Island, </a:t>
            </a:r>
            <a:r>
              <a:rPr lang="en-AU" sz="2000" b="1" dirty="0">
                <a:solidFill>
                  <a:srgbClr val="FF0000"/>
                </a:solidFill>
              </a:rPr>
              <a:t>Auckland effect</a:t>
            </a:r>
            <a:r>
              <a:rPr lang="en-AU" sz="2000" b="1" dirty="0">
                <a:solidFill>
                  <a:schemeClr val="tx2"/>
                </a:solidFill>
              </a:rPr>
              <a:t> - </a:t>
            </a:r>
            <a:r>
              <a:rPr lang="en-AU" sz="2000" dirty="0">
                <a:solidFill>
                  <a:schemeClr val="tx2"/>
                </a:solidFill>
              </a:rPr>
              <a:t>40% of population by 2038</a:t>
            </a:r>
            <a:r>
              <a:rPr lang="en-AU" sz="2000" dirty="0"/>
              <a:t>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Regional population stagnation/decline </a:t>
            </a:r>
            <a:br>
              <a:rPr lang="en-AU" sz="2000" b="1" dirty="0"/>
            </a:br>
            <a:r>
              <a:rPr lang="en-AU" sz="2000" dirty="0"/>
              <a:t>(many TAs will see the end of population growth)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Immigrant-led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diversity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(rapidly growing diversity plus </a:t>
            </a:r>
            <a:r>
              <a:rPr lang="en-AU" sz="2000" b="1" dirty="0">
                <a:solidFill>
                  <a:srgbClr val="FF0000"/>
                </a:solidFill>
              </a:rPr>
              <a:t>Māori-led</a:t>
            </a:r>
            <a:r>
              <a:rPr lang="en-AU" sz="2000" b="1" dirty="0"/>
              <a:t> </a:t>
            </a:r>
            <a:r>
              <a:rPr lang="en-AU" sz="2000" dirty="0"/>
              <a:t>economic and cultural development)</a:t>
            </a:r>
            <a:endParaRPr lang="en-NZ" sz="2000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E96BA-E76D-0FFB-CAE7-BD6B2526F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1"/>
            <a:ext cx="2743200" cy="3733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2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 #1 Why an ageing population – and workforce - matters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D0DA-7CB6-A1D9-BE27-22248E78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8087A-8A3F-B2DE-EEC3-8E0FA113F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An oLD-DOMINANT population </a:t>
            </a:r>
            <a:endParaRPr lang="en-NZ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0241DB-07CD-9ED7-1DBE-1458A3F1F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895350"/>
            <a:ext cx="4572000" cy="4393510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>
              <a:spcAft>
                <a:spcPts val="900"/>
              </a:spcAft>
            </a:pPr>
            <a:r>
              <a:rPr lang="en-AU" sz="2000" b="1" dirty="0">
                <a:solidFill>
                  <a:srgbClr val="FF0000"/>
                </a:solidFill>
              </a:rPr>
              <a:t>Old-Dominant</a:t>
            </a:r>
            <a:r>
              <a:rPr lang="en-AU" sz="2000" b="1" dirty="0"/>
              <a:t> : </a:t>
            </a:r>
            <a:r>
              <a:rPr lang="en-AU" sz="2000" dirty="0"/>
              <a:t>more than 20% of a population or community over the age of 65 years. New Zealand will become old-dominant in next few years.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Entry : Exit Ratios </a:t>
            </a:r>
            <a:r>
              <a:rPr lang="en-AU" sz="2000" b="1" dirty="0"/>
              <a:t>: </a:t>
            </a:r>
            <a:r>
              <a:rPr lang="en-AU" sz="2000" dirty="0"/>
              <a:t>the numbers entering or exiting a workforce</a:t>
            </a:r>
            <a:endParaRPr lang="en-AU" sz="2000" b="1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Dependency Ratios </a:t>
            </a:r>
            <a:r>
              <a:rPr lang="en-AU" sz="2000" b="1" dirty="0"/>
              <a:t>: </a:t>
            </a:r>
            <a:r>
              <a:rPr lang="en-AU" sz="2000" dirty="0"/>
              <a:t>the ratio between those in paid work and those who on a benefit such as superannuation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80FAF-E6B5-6067-ABFE-18F8A4B9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95350"/>
            <a:ext cx="3733800" cy="39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An Ageing population 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215444"/>
          </a:xfrm>
        </p:spPr>
        <p:txBody>
          <a:bodyPr/>
          <a:lstStyle/>
          <a:p>
            <a:r>
              <a:rPr lang="mi-NZ" dirty="0"/>
              <a:t>Proportion of population aged 65+, by territorial authority area, mid-range projection 2031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1F43DB1-2BA3-4CDE-BDB0-D8AE4A08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84895"/>
            <a:ext cx="3886200" cy="3620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21C4BF-77AF-42DE-9769-86CA659163F0}"/>
              </a:ext>
            </a:extLst>
          </p:cNvPr>
          <p:cNvSpPr/>
          <p:nvPr/>
        </p:nvSpPr>
        <p:spPr>
          <a:xfrm>
            <a:off x="7515665" y="4568454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i-NZ" sz="80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Statistics New Zealand</a:t>
            </a:r>
            <a:endParaRPr lang="en-NZ" sz="80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2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Labour market exit/entry – infometrics (2023)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97F64-2582-192E-FB74-10144AB5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95350"/>
            <a:ext cx="86868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6200" y="25015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#2 Generational shifts – and challenges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21362</TotalTime>
  <Words>862</Words>
  <Application>Microsoft Office PowerPoint</Application>
  <PresentationFormat>On-screen Show (16:9)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Univers</vt:lpstr>
      <vt:lpstr>Office Theme</vt:lpstr>
      <vt:lpstr>PowerPoint Presentation</vt:lpstr>
      <vt:lpstr>PowerPoint Presentation</vt:lpstr>
      <vt:lpstr>Demographic transformation – a new Aotearoa/New Zealand</vt:lpstr>
      <vt:lpstr>PowerPoint Presentation</vt:lpstr>
      <vt:lpstr> #1 Why an ageing population – and workforce - matters</vt:lpstr>
      <vt:lpstr>PowerPoint Presentation</vt:lpstr>
      <vt:lpstr>PowerPoint Presentation</vt:lpstr>
      <vt:lpstr>PowerPoint Presentation</vt:lpstr>
      <vt:lpstr>#2 Generational shifts – and challenges </vt:lpstr>
      <vt:lpstr>PowerPoint Presentation</vt:lpstr>
      <vt:lpstr>PowerPoint Presentation</vt:lpstr>
      <vt:lpstr>PowerPoint Presentation</vt:lpstr>
      <vt:lpstr>#3 The importance of gender – and the impacts of sub-replacement fertility</vt:lpstr>
      <vt:lpstr>PowerPoint Presentation</vt:lpstr>
      <vt:lpstr>PowerPoint Presentation</vt:lpstr>
      <vt:lpstr>PowerPoint Presentation</vt:lpstr>
      <vt:lpstr>#4 The growth – and growth – of the top of the North Island </vt:lpstr>
      <vt:lpstr>PowerPoint Presentation</vt:lpstr>
      <vt:lpstr>PowerPoint Presentation</vt:lpstr>
      <vt:lpstr>#5 Superdiversity – and the ethnic diversification of Aotearoa New Zealand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Responsiveness in a period of major demographic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Gabi Le Roy</cp:lastModifiedBy>
  <cp:revision>150</cp:revision>
  <cp:lastPrinted>2024-05-13T04:10:44Z</cp:lastPrinted>
  <dcterms:created xsi:type="dcterms:W3CDTF">2015-11-17T14:36:20Z</dcterms:created>
  <dcterms:modified xsi:type="dcterms:W3CDTF">2024-05-13T23:10:53Z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LastSaved">
    <vt:filetime>2015-11-17T00:00:00Z</vt:filetime>
  </property>
  <property fmtid="{D5CDD505-2E9C-101B-9397-08002B2CF9AE}" pid="4" name="MSIP_Label_bd9e4d68-54d0-40a5-8c9a-85a36c87352c_Enabled">
    <vt:lpwstr>true</vt:lpwstr>
  </property>
  <property fmtid="{D5CDD505-2E9C-101B-9397-08002B2CF9AE}" pid="5" name="MSIP_Label_bd9e4d68-54d0-40a5-8c9a-85a36c87352c_SetDate">
    <vt:lpwstr>2022-08-18T13:26:00Z</vt:lpwstr>
  </property>
  <property fmtid="{D5CDD505-2E9C-101B-9397-08002B2CF9AE}" pid="6" name="MSIP_Label_bd9e4d68-54d0-40a5-8c9a-85a36c87352c_Method">
    <vt:lpwstr>Privileged</vt:lpwstr>
  </property>
  <property fmtid="{D5CDD505-2E9C-101B-9397-08002B2CF9AE}" pid="7" name="MSIP_Label_bd9e4d68-54d0-40a5-8c9a-85a36c87352c_Name">
    <vt:lpwstr>Unclassified</vt:lpwstr>
  </property>
  <property fmtid="{D5CDD505-2E9C-101B-9397-08002B2CF9AE}" pid="8" name="MSIP_Label_bd9e4d68-54d0-40a5-8c9a-85a36c87352c_SiteId">
    <vt:lpwstr>388728e1-bbd0-4378-98dc-f8682e644300</vt:lpwstr>
  </property>
  <property fmtid="{D5CDD505-2E9C-101B-9397-08002B2CF9AE}" pid="9" name="MSIP_Label_bd9e4d68-54d0-40a5-8c9a-85a36c87352c_ActionId">
    <vt:lpwstr>3ff99611-8137-4a08-8e45-098c56f7c9a6</vt:lpwstr>
  </property>
  <property fmtid="{D5CDD505-2E9C-101B-9397-08002B2CF9AE}" pid="10" name="MSIP_Label_bd9e4d68-54d0-40a5-8c9a-85a36c87352c_ContentBits">
    <vt:lpwstr>0</vt:lpwstr>
  </property>
</Properties>
</file>