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0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495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0788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19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69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64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51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1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7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1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8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9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2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3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9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91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www.ilanz.org/conference-2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www.ilanz.org/conference-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9000">
              <a:schemeClr val="accent1"/>
            </a:gs>
            <a:gs pos="26000">
              <a:srgbClr val="C9C9C9"/>
            </a:gs>
            <a:gs pos="7000">
              <a:schemeClr val="accent3">
                <a:lumMod val="0"/>
                <a:lumOff val="100000"/>
              </a:schemeClr>
            </a:gs>
            <a:gs pos="34000">
              <a:schemeClr val="accent3">
                <a:lumMod val="0"/>
                <a:lumOff val="100000"/>
              </a:schemeClr>
            </a:gs>
            <a:gs pos="81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fire&#10;&#10;AI-generated content may be incorrect.">
            <a:extLst>
              <a:ext uri="{FF2B5EF4-FFF2-40B4-BE49-F238E27FC236}">
                <a16:creationId xmlns:a16="http://schemas.microsoft.com/office/drawing/2014/main" id="{A612A63E-E065-E4F1-E70A-38D8A1F1783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101000"/>
                    </a14:imgEffect>
                  </a14:imgLayer>
                </a14:imgProps>
              </a:ext>
            </a:extLst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71A12E-56B8-9580-02EA-F6D04C68D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270" y="-64904"/>
            <a:ext cx="8825658" cy="3329581"/>
          </a:xfrm>
        </p:spPr>
        <p:txBody>
          <a:bodyPr>
            <a:normAutofit/>
          </a:bodyPr>
          <a:lstStyle/>
          <a:p>
            <a:r>
              <a:rPr lang="mi-NZ" sz="6600" dirty="0"/>
              <a:t>Tikanga and Law Reform</a:t>
            </a:r>
            <a:endParaRPr lang="en-NZ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E8EC50-EC30-EE87-57AC-6C32CC9AD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288" y="4897633"/>
            <a:ext cx="8825658" cy="861420"/>
          </a:xfrm>
        </p:spPr>
        <p:txBody>
          <a:bodyPr>
            <a:normAutofit/>
          </a:bodyPr>
          <a:lstStyle/>
          <a:p>
            <a:r>
              <a:rPr lang="mi-NZ" b="1" dirty="0">
                <a:solidFill>
                  <a:srgbClr val="FFC000"/>
                </a:solidFill>
              </a:rPr>
              <a:t>Annette Sykes</a:t>
            </a:r>
          </a:p>
          <a:p>
            <a:r>
              <a:rPr lang="mi-NZ" b="1" dirty="0">
                <a:solidFill>
                  <a:srgbClr val="FFC000"/>
                </a:solidFill>
              </a:rPr>
              <a:t>8 May 2025</a:t>
            </a:r>
          </a:p>
          <a:p>
            <a:endParaRPr lang="en-NZ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FB96F-638A-E616-88A5-97BB9139B4BC}"/>
              </a:ext>
            </a:extLst>
          </p:cNvPr>
          <p:cNvSpPr txBox="1"/>
          <p:nvPr/>
        </p:nvSpPr>
        <p:spPr>
          <a:xfrm>
            <a:off x="815288" y="3429000"/>
            <a:ext cx="96225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N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37</a:t>
            </a:r>
            <a:r>
              <a:rPr lang="en-NZ" sz="2800" b="1" kern="1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th</a:t>
            </a:r>
            <a:r>
              <a:rPr lang="en-N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 Annual ILANZ Conference</a:t>
            </a:r>
            <a:endParaRPr lang="en-NZ" sz="28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NZ" sz="20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“Ignite – Taku ahi </a:t>
            </a:r>
            <a:r>
              <a:rPr lang="en-NZ" sz="2000" b="1" i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tūtata</a:t>
            </a:r>
            <a:r>
              <a:rPr lang="en-NZ" sz="20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</a:p>
          <a:p>
            <a:pPr>
              <a:spcAft>
                <a:spcPts val="600"/>
              </a:spcAft>
            </a:pPr>
            <a:r>
              <a:rPr lang="en-US" sz="2000" b="1" i="1" dirty="0"/>
              <a:t>The fires that are close, sharpen my blade</a:t>
            </a:r>
            <a:endParaRPr lang="en-AU" sz="2000" b="1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517B65-06E8-B463-7924-2AA0690D7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1301" y="5759053"/>
            <a:ext cx="24098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4DF9A-F489-C000-42FB-9B9F13651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Call to Action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E303F79-97D9-1878-9EDD-A8522AB5A2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6111" y="1853248"/>
            <a:ext cx="1145057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Resist reforms that erase tikanga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Push for alignment across TTWM, RMA, and social policy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your position to connect policy, practice, and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Tiriti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justice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Don’t be a technician in a broken system — be a voice for constitutional integrity</a:t>
            </a:r>
          </a:p>
        </p:txBody>
      </p:sp>
    </p:spTree>
    <p:extLst>
      <p:ext uri="{BB962C8B-B14F-4D97-AF65-F5344CB8AC3E}">
        <p14:creationId xmlns:p14="http://schemas.microsoft.com/office/powerpoint/2010/main" val="325099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accent1"/>
            </a:gs>
            <a:gs pos="43000">
              <a:srgbClr val="C9C9C9"/>
            </a:gs>
            <a:gs pos="0">
              <a:schemeClr val="accent3">
                <a:lumMod val="0"/>
                <a:lumOff val="100000"/>
              </a:schemeClr>
            </a:gs>
            <a:gs pos="0">
              <a:schemeClr val="accent3">
                <a:lumMod val="0"/>
                <a:lumOff val="100000"/>
              </a:schemeClr>
            </a:gs>
            <a:gs pos="78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3D132C-9011-3972-B4D4-D5E33F7DE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fire&#10;&#10;AI-generated content may be incorrect.">
            <a:extLst>
              <a:ext uri="{FF2B5EF4-FFF2-40B4-BE49-F238E27FC236}">
                <a16:creationId xmlns:a16="http://schemas.microsoft.com/office/drawing/2014/main" id="{06DE1928-F7A1-0D27-FF46-00D8249B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101000"/>
                    </a14:imgEffect>
                  </a14:imgLayer>
                </a14:imgProps>
              </a:ext>
            </a:extLst>
          </a:blip>
          <a:srcRect t="23391" r="9091"/>
          <a:stretch/>
        </p:blipFill>
        <p:spPr>
          <a:xfrm>
            <a:off x="6899" y="0"/>
            <a:ext cx="12191980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17BA722-684B-74B3-A96E-9B292A6B6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4702" y="5037658"/>
            <a:ext cx="2348149" cy="861420"/>
          </a:xfrm>
        </p:spPr>
        <p:txBody>
          <a:bodyPr>
            <a:normAutofit/>
          </a:bodyPr>
          <a:lstStyle/>
          <a:p>
            <a:pPr algn="ctr"/>
            <a:r>
              <a:rPr lang="mi-NZ" b="1" dirty="0">
                <a:solidFill>
                  <a:schemeClr val="tx1"/>
                </a:solidFill>
              </a:rPr>
              <a:t>Annette Sykes</a:t>
            </a:r>
          </a:p>
          <a:p>
            <a:pPr algn="ctr"/>
            <a:r>
              <a:rPr lang="mi-NZ" b="1" dirty="0">
                <a:solidFill>
                  <a:schemeClr val="tx1"/>
                </a:solidFill>
              </a:rPr>
              <a:t>8 May 2025</a:t>
            </a:r>
          </a:p>
          <a:p>
            <a:endParaRPr lang="en-NZ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DC24D5-A9CD-ACED-05A0-0D53344A3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CD00C0-A34F-257C-CB0F-5B2DCE3FCC4A}"/>
              </a:ext>
            </a:extLst>
          </p:cNvPr>
          <p:cNvSpPr txBox="1"/>
          <p:nvPr/>
        </p:nvSpPr>
        <p:spPr>
          <a:xfrm>
            <a:off x="2359742" y="1897606"/>
            <a:ext cx="807807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NZ" sz="28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37th Annual ILANZ Conference</a:t>
            </a:r>
          </a:p>
          <a:p>
            <a:pPr algn="ctr">
              <a:spcAft>
                <a:spcPts val="600"/>
              </a:spcAft>
            </a:pPr>
            <a:r>
              <a:rPr lang="en-NZ" sz="24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Viaduct Events Centre, Auckland - </a:t>
            </a:r>
            <a:r>
              <a:rPr lang="en-NZ" sz="24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Tāmaki</a:t>
            </a:r>
            <a:r>
              <a:rPr lang="en-NZ" sz="24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Makaurau </a:t>
            </a:r>
          </a:p>
          <a:p>
            <a:pPr algn="ctr">
              <a:spcAft>
                <a:spcPts val="600"/>
              </a:spcAft>
            </a:pPr>
            <a:r>
              <a:rPr lang="en-NZ" sz="24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7 - 9 May 2025</a:t>
            </a:r>
          </a:p>
          <a:p>
            <a:pPr algn="ctr">
              <a:spcAft>
                <a:spcPts val="600"/>
              </a:spcAft>
            </a:pPr>
            <a:r>
              <a:rPr lang="en-NZ" sz="24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LINK TO CONFERENCE</a:t>
            </a:r>
            <a:endParaRPr lang="en-NZ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en-NZ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N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“Ignite – Taku ahi </a:t>
            </a:r>
            <a:r>
              <a:rPr lang="en-NZ" sz="2800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tūtata</a:t>
            </a:r>
            <a:r>
              <a:rPr lang="en-NZ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  <a:endParaRPr lang="en-AU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D860B8-D6E9-CB20-156E-6D4B0ED0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2899" y="5576246"/>
            <a:ext cx="24098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8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53DC1-A43B-3E06-C838-9D1E7BB7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Why This Matters Now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9B8F195-F270-C04C-E44C-608C703BCD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0414" y="2090171"/>
            <a:ext cx="937628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TTWM reform is underway — first major update in over a decade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Rare chance to influence whenua Māori law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But proposals are soft, paternalistic, and underwhelming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Missed opportunity for real structural change</a:t>
            </a:r>
          </a:p>
        </p:txBody>
      </p:sp>
    </p:spTree>
    <p:extLst>
      <p:ext uri="{BB962C8B-B14F-4D97-AF65-F5344CB8AC3E}">
        <p14:creationId xmlns:p14="http://schemas.microsoft.com/office/powerpoint/2010/main" val="350934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DA9A9-E9C0-DC1B-70CD-EAEBE86B1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Current State of Play</a:t>
            </a:r>
            <a:endParaRPr lang="en-N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3C031-753E-613F-946C-C822B5AD7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dirty="0">
                <a:latin typeface="Arial" panose="020B0604020202020204" pitchFamily="34" charset="0"/>
              </a:rPr>
              <a:t>Māori Land Court: underfunded, outdated, under-resourced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400" dirty="0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dirty="0">
                <a:latin typeface="Arial" panose="020B0604020202020204" pitchFamily="34" charset="0"/>
              </a:rPr>
              <a:t>Māori landowners face complex, slow, and restrictive processes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400" dirty="0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dirty="0">
                <a:latin typeface="Arial" panose="020B0604020202020204" pitchFamily="34" charset="0"/>
              </a:rPr>
              <a:t>Reforms fail to remove Crown gatekeeping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sz="2400" dirty="0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400" dirty="0">
                <a:latin typeface="Arial" panose="020B0604020202020204" pitchFamily="34" charset="0"/>
              </a:rPr>
              <a:t>System remains hostile to Māori-led development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8223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CFDB5-FE0C-43E1-4185-095611F6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Tale of Two Laws</a:t>
            </a:r>
            <a:endParaRPr lang="en-NZ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DC2F80A-775C-5EA6-DCE6-70DA3D8A72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40074" y="2090172"/>
            <a:ext cx="105118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TTWM reform vs. RMA reform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TTWM: limited recognition of tikanga, still collective in approach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RMA: Treaty clauses stripped, tikanga sidelined, Crown control increased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Result: misalignment, legal fragmentation</a:t>
            </a:r>
          </a:p>
        </p:txBody>
      </p:sp>
    </p:spTree>
    <p:extLst>
      <p:ext uri="{BB962C8B-B14F-4D97-AF65-F5344CB8AC3E}">
        <p14:creationId xmlns:p14="http://schemas.microsoft.com/office/powerpoint/2010/main" val="218269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8DE70-8DFE-FC27-4B7D-7B65EB75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Impact on Whenua Māori</a:t>
            </a:r>
            <a:endParaRPr lang="en-NZ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B7C5111-EC13-A4FF-C2C3-2FE6595B88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36524" y="1934633"/>
            <a:ext cx="940472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Māori caught between contradictory systems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Papakāinga, restoration, and climate responses blocked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Environmental law now extraction-focused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Tikanga treated as optional, not legal</a:t>
            </a:r>
          </a:p>
        </p:txBody>
      </p:sp>
    </p:spTree>
    <p:extLst>
      <p:ext uri="{BB962C8B-B14F-4D97-AF65-F5344CB8AC3E}">
        <p14:creationId xmlns:p14="http://schemas.microsoft.com/office/powerpoint/2010/main" val="165695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62013-2E2F-3690-6E5A-FAB61C498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It’s Bigger Than 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E9234-F552-31B4-1671-7183D5FCD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2023421"/>
            <a:ext cx="9175633" cy="4195481"/>
          </a:xfrm>
        </p:spPr>
        <p:txBody>
          <a:bodyPr>
            <a:normAutofit/>
          </a:bodyPr>
          <a:lstStyle/>
          <a:p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Education: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cuts to Kura ā Iwi funding</a:t>
            </a:r>
          </a:p>
          <a:p>
            <a:r>
              <a:rPr lang="en-N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Oranga</a:t>
            </a:r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 Tamariki: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continued disconnection of </a:t>
            </a:r>
            <a:r>
              <a:rPr lang="en-NZ" sz="2400" dirty="0" err="1">
                <a:latin typeface="Arial" panose="020B0604020202020204" pitchFamily="34" charset="0"/>
                <a:cs typeface="Arial" panose="020B0604020202020204" pitchFamily="34" charset="0"/>
              </a:rPr>
              <a:t>tamariki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 from whakapapa</a:t>
            </a:r>
          </a:p>
          <a:p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Broader pattern: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centralising Crown power, marginalising Māori authority</a:t>
            </a:r>
          </a:p>
          <a:p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Tikanga: </a:t>
            </a:r>
            <a:r>
              <a:rPr lang="en-NZ" sz="2400" dirty="0">
                <a:latin typeface="Arial" panose="020B0604020202020204" pitchFamily="34" charset="0"/>
                <a:cs typeface="Arial" panose="020B0604020202020204" pitchFamily="34" charset="0"/>
              </a:rPr>
              <a:t> seen as cultural, not constitutional</a:t>
            </a:r>
          </a:p>
          <a:p>
            <a:endParaRPr lang="en-N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59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2147D-0B0B-5922-4811-3ED3E9CD9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In-House Lawyers Must Engage</a:t>
            </a:r>
            <a:endParaRPr lang="en-NZ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216ED9A-4EAC-375D-540C-D6F29AF186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89040" y="2200103"/>
            <a:ext cx="888576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TTWM is not niche — it’s constitutional in effect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Reforms shape Māori futures on their whenua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 laws count as ‘legal’? Whose decision-making matters?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Our silence = complicity in tikanga erosion</a:t>
            </a:r>
          </a:p>
        </p:txBody>
      </p:sp>
    </p:spTree>
    <p:extLst>
      <p:ext uri="{BB962C8B-B14F-4D97-AF65-F5344CB8AC3E}">
        <p14:creationId xmlns:p14="http://schemas.microsoft.com/office/powerpoint/2010/main" val="336235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46B0D-10DE-17AE-9975-295F09615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b="1" dirty="0"/>
              <a:t>Key Questions to ask</a:t>
            </a:r>
            <a:endParaRPr lang="en-N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0AF21-0B0F-4F03-095E-BCEFEB208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2125214"/>
            <a:ext cx="8946541" cy="260757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Does this contract/policy/resource decision uphold tikanga Māori?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we enabling Māori governance, or managing it?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our internal processes aligned with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Tiriti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promises?</a:t>
            </a:r>
          </a:p>
          <a:p>
            <a:endParaRPr lang="en-N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11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441A6-20A7-FF15-4EE5-18AD72FA3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What’s at Stake?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B8015-CD0F-0816-7D9D-5D5D3BD72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404723" cy="309426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Rangatiratanga can’t survive without supporting systems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Whānau wellbeing relies on whenua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Māori legal authority being slowly dismantled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 for principled - not procedural, lawyering</a:t>
            </a:r>
          </a:p>
          <a:p>
            <a:endParaRPr lang="en-N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78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5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FF0000"/>
      </a:accent1>
      <a:accent2>
        <a:srgbClr val="FFFFFF"/>
      </a:accent2>
      <a:accent3>
        <a:srgbClr val="000000"/>
      </a:accent3>
      <a:accent4>
        <a:srgbClr val="FF0000"/>
      </a:accent4>
      <a:accent5>
        <a:srgbClr val="595959"/>
      </a:accent5>
      <a:accent6>
        <a:srgbClr val="FFFFFF"/>
      </a:accent6>
      <a:hlink>
        <a:srgbClr val="FFFFFF"/>
      </a:hlink>
      <a:folHlink>
        <a:srgbClr val="59595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603</TotalTime>
  <Words>392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Tikanga and Law Reform</vt:lpstr>
      <vt:lpstr>Why This Matters Now</vt:lpstr>
      <vt:lpstr>The Current State of Play</vt:lpstr>
      <vt:lpstr>A Tale of Two Laws</vt:lpstr>
      <vt:lpstr>The Impact on Whenua Māori</vt:lpstr>
      <vt:lpstr>It’s Bigger Than Land</vt:lpstr>
      <vt:lpstr>Why In-House Lawyers Must Engage</vt:lpstr>
      <vt:lpstr>Key Questions to ask</vt:lpstr>
      <vt:lpstr>What’s at Stake?</vt:lpstr>
      <vt:lpstr>Call to Action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 Potaka</dc:creator>
  <cp:lastModifiedBy>Gabi Le Roy</cp:lastModifiedBy>
  <cp:revision>14</cp:revision>
  <dcterms:created xsi:type="dcterms:W3CDTF">2025-05-05T02:53:59Z</dcterms:created>
  <dcterms:modified xsi:type="dcterms:W3CDTF">2025-05-07T10:44:25Z</dcterms:modified>
</cp:coreProperties>
</file>