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87" r:id="rId4"/>
    <p:sldId id="288" r:id="rId5"/>
    <p:sldId id="289" r:id="rId6"/>
    <p:sldId id="282" r:id="rId7"/>
    <p:sldId id="263" r:id="rId8"/>
    <p:sldId id="265" r:id="rId9"/>
    <p:sldId id="27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5/22/2024</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dirty="0"/>
              <a:t>Click icon to add picture</a:t>
            </a:r>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5/22/2024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dirty="0"/>
              <a:t>Click icon to add picture</a:t>
            </a:r>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dirty="0"/>
              <a:t>Click icon to add picture</a:t>
            </a:r>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dirty="0"/>
              <a:t>Click icon to add picture</a:t>
            </a:r>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5/22/2024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5/22/2024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5/22/2024</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80C1E-3AD6-4B0F-8D70-C15F866B4E25}"/>
              </a:ext>
            </a:extLst>
          </p:cNvPr>
          <p:cNvSpPr>
            <a:spLocks noGrp="1"/>
          </p:cNvSpPr>
          <p:nvPr>
            <p:ph type="ctrTitle"/>
          </p:nvPr>
        </p:nvSpPr>
        <p:spPr/>
        <p:txBody>
          <a:bodyPr/>
          <a:lstStyle/>
          <a:p>
            <a:r>
              <a:rPr lang="en-NZ" sz="6000" dirty="0">
                <a:solidFill>
                  <a:schemeClr val="accent5">
                    <a:lumMod val="75000"/>
                  </a:schemeClr>
                </a:solidFill>
              </a:rPr>
              <a:t>Tawera Nikau </a:t>
            </a:r>
            <a:r>
              <a:rPr lang="en-NZ" sz="1800" dirty="0">
                <a:solidFill>
                  <a:schemeClr val="accent5">
                    <a:lumMod val="75000"/>
                  </a:schemeClr>
                </a:solidFill>
              </a:rPr>
              <a:t>presents</a:t>
            </a:r>
          </a:p>
        </p:txBody>
      </p:sp>
      <p:sp>
        <p:nvSpPr>
          <p:cNvPr id="3" name="Subtitle 2">
            <a:extLst>
              <a:ext uri="{FF2B5EF4-FFF2-40B4-BE49-F238E27FC236}">
                <a16:creationId xmlns:a16="http://schemas.microsoft.com/office/drawing/2014/main" id="{9F8A9BAE-7E2C-4857-B391-8CD37298BD4A}"/>
              </a:ext>
            </a:extLst>
          </p:cNvPr>
          <p:cNvSpPr>
            <a:spLocks noGrp="1"/>
          </p:cNvSpPr>
          <p:nvPr>
            <p:ph type="subTitle" idx="1"/>
          </p:nvPr>
        </p:nvSpPr>
        <p:spPr/>
        <p:txBody>
          <a:bodyPr>
            <a:normAutofit/>
          </a:bodyPr>
          <a:lstStyle/>
          <a:p>
            <a:r>
              <a:rPr lang="en-NZ" sz="2800" dirty="0"/>
              <a:t>Law of Constraints</a:t>
            </a:r>
          </a:p>
          <a:p>
            <a:r>
              <a:rPr lang="en-NZ" sz="2800" dirty="0"/>
              <a:t>Power of Perspectives</a:t>
            </a:r>
          </a:p>
        </p:txBody>
      </p:sp>
    </p:spTree>
    <p:extLst>
      <p:ext uri="{BB962C8B-B14F-4D97-AF65-F5344CB8AC3E}">
        <p14:creationId xmlns:p14="http://schemas.microsoft.com/office/powerpoint/2010/main" val="3219375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FD2AA-82B0-4A6A-B0F9-62E5A34A672F}"/>
              </a:ext>
            </a:extLst>
          </p:cNvPr>
          <p:cNvSpPr>
            <a:spLocks noGrp="1"/>
          </p:cNvSpPr>
          <p:nvPr>
            <p:ph type="title"/>
          </p:nvPr>
        </p:nvSpPr>
        <p:spPr/>
        <p:txBody>
          <a:bodyPr>
            <a:normAutofit/>
          </a:bodyPr>
          <a:lstStyle/>
          <a:p>
            <a:r>
              <a:rPr lang="en-NZ" sz="4000" dirty="0">
                <a:solidFill>
                  <a:schemeClr val="accent5">
                    <a:lumMod val="75000"/>
                  </a:schemeClr>
                </a:solidFill>
              </a:rPr>
              <a:t>Law of Constraints</a:t>
            </a:r>
          </a:p>
        </p:txBody>
      </p:sp>
      <p:sp>
        <p:nvSpPr>
          <p:cNvPr id="6" name="Content Placeholder 5">
            <a:extLst>
              <a:ext uri="{FF2B5EF4-FFF2-40B4-BE49-F238E27FC236}">
                <a16:creationId xmlns:a16="http://schemas.microsoft.com/office/drawing/2014/main" id="{62F42093-6555-4B4D-A218-3353EB6BDE75}"/>
              </a:ext>
            </a:extLst>
          </p:cNvPr>
          <p:cNvSpPr>
            <a:spLocks noGrp="1"/>
          </p:cNvSpPr>
          <p:nvPr>
            <p:ph idx="1"/>
          </p:nvPr>
        </p:nvSpPr>
        <p:spPr/>
        <p:txBody>
          <a:bodyPr>
            <a:normAutofit/>
          </a:bodyPr>
          <a:lstStyle/>
          <a:p>
            <a:pPr marL="0" indent="0">
              <a:buNone/>
            </a:pPr>
            <a:r>
              <a:rPr lang="en-NZ" sz="2800" dirty="0"/>
              <a:t>A = We totally control</a:t>
            </a:r>
          </a:p>
          <a:p>
            <a:pPr marL="0" indent="0">
              <a:buNone/>
            </a:pPr>
            <a:r>
              <a:rPr lang="en-NZ" sz="2800" dirty="0"/>
              <a:t>B = We can influence</a:t>
            </a:r>
          </a:p>
          <a:p>
            <a:pPr marL="0" indent="0">
              <a:buNone/>
            </a:pPr>
            <a:r>
              <a:rPr lang="en-NZ" sz="2800" dirty="0"/>
              <a:t>C = We have no influence or control over</a:t>
            </a:r>
          </a:p>
        </p:txBody>
      </p:sp>
    </p:spTree>
    <p:extLst>
      <p:ext uri="{BB962C8B-B14F-4D97-AF65-F5344CB8AC3E}">
        <p14:creationId xmlns:p14="http://schemas.microsoft.com/office/powerpoint/2010/main" val="411239528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FD2AA-82B0-4A6A-B0F9-62E5A34A672F}"/>
              </a:ext>
            </a:extLst>
          </p:cNvPr>
          <p:cNvSpPr>
            <a:spLocks noGrp="1"/>
          </p:cNvSpPr>
          <p:nvPr>
            <p:ph type="title"/>
          </p:nvPr>
        </p:nvSpPr>
        <p:spPr/>
        <p:txBody>
          <a:bodyPr>
            <a:normAutofit/>
          </a:bodyPr>
          <a:lstStyle/>
          <a:p>
            <a:r>
              <a:rPr lang="en-NZ" sz="4000" dirty="0">
                <a:solidFill>
                  <a:schemeClr val="accent5">
                    <a:lumMod val="75000"/>
                  </a:schemeClr>
                </a:solidFill>
              </a:rPr>
              <a:t>Law of Constraints</a:t>
            </a:r>
          </a:p>
        </p:txBody>
      </p:sp>
      <p:graphicFrame>
        <p:nvGraphicFramePr>
          <p:cNvPr id="3" name="Table 3">
            <a:extLst>
              <a:ext uri="{FF2B5EF4-FFF2-40B4-BE49-F238E27FC236}">
                <a16:creationId xmlns:a16="http://schemas.microsoft.com/office/drawing/2014/main" id="{22C1FD70-FFE5-4CA2-8F9F-05C9A5905D0A}"/>
              </a:ext>
            </a:extLst>
          </p:cNvPr>
          <p:cNvGraphicFramePr>
            <a:graphicFrameLocks noGrp="1"/>
          </p:cNvGraphicFramePr>
          <p:nvPr>
            <p:ph idx="1"/>
            <p:extLst>
              <p:ext uri="{D42A27DB-BD31-4B8C-83A1-F6EECF244321}">
                <p14:modId xmlns:p14="http://schemas.microsoft.com/office/powerpoint/2010/main" val="1060810506"/>
              </p:ext>
            </p:extLst>
          </p:nvPr>
        </p:nvGraphicFramePr>
        <p:xfrm>
          <a:off x="1141413" y="2249488"/>
          <a:ext cx="9028954" cy="3235960"/>
        </p:xfrm>
        <a:graphic>
          <a:graphicData uri="http://schemas.openxmlformats.org/drawingml/2006/table">
            <a:tbl>
              <a:tblPr firstRow="1" bandRow="1">
                <a:tableStyleId>{7DF18680-E054-41AD-8BC1-D1AEF772440D}</a:tableStyleId>
              </a:tblPr>
              <a:tblGrid>
                <a:gridCol w="6019303">
                  <a:extLst>
                    <a:ext uri="{9D8B030D-6E8A-4147-A177-3AD203B41FA5}">
                      <a16:colId xmlns:a16="http://schemas.microsoft.com/office/drawing/2014/main" val="2705174942"/>
                    </a:ext>
                  </a:extLst>
                </a:gridCol>
                <a:gridCol w="3009651">
                  <a:extLst>
                    <a:ext uri="{9D8B030D-6E8A-4147-A177-3AD203B41FA5}">
                      <a16:colId xmlns:a16="http://schemas.microsoft.com/office/drawing/2014/main" val="1721255271"/>
                    </a:ext>
                  </a:extLst>
                </a:gridCol>
              </a:tblGrid>
              <a:tr h="370840">
                <a:tc>
                  <a:txBody>
                    <a:bodyPr/>
                    <a:lstStyle/>
                    <a:p>
                      <a:r>
                        <a:rPr lang="en-NZ" dirty="0"/>
                        <a:t>CONSTRAINT</a:t>
                      </a:r>
                    </a:p>
                  </a:txBody>
                  <a:tcPr/>
                </a:tc>
                <a:tc>
                  <a:txBody>
                    <a:bodyPr/>
                    <a:lstStyle/>
                    <a:p>
                      <a:r>
                        <a:rPr lang="en-NZ" dirty="0"/>
                        <a:t>MY RATING </a:t>
                      </a:r>
                    </a:p>
                    <a:p>
                      <a:r>
                        <a:rPr lang="en-NZ" dirty="0"/>
                        <a:t>(A, B or C)</a:t>
                      </a:r>
                    </a:p>
                  </a:txBody>
                  <a:tcPr/>
                </a:tc>
                <a:extLst>
                  <a:ext uri="{0D108BD9-81ED-4DB2-BD59-A6C34878D82A}">
                    <a16:rowId xmlns:a16="http://schemas.microsoft.com/office/drawing/2014/main" val="4245356366"/>
                  </a:ext>
                </a:extLst>
              </a:tr>
              <a:tr h="370840">
                <a:tc>
                  <a:txBody>
                    <a:bodyPr/>
                    <a:lstStyle/>
                    <a:p>
                      <a:r>
                        <a:rPr lang="en-NZ" dirty="0"/>
                        <a:t>Weather</a:t>
                      </a:r>
                    </a:p>
                  </a:txBody>
                  <a:tcPr/>
                </a:tc>
                <a:tc>
                  <a:txBody>
                    <a:bodyPr/>
                    <a:lstStyle/>
                    <a:p>
                      <a:r>
                        <a:rPr lang="en-NZ" dirty="0"/>
                        <a:t>C</a:t>
                      </a:r>
                    </a:p>
                  </a:txBody>
                  <a:tcPr/>
                </a:tc>
                <a:extLst>
                  <a:ext uri="{0D108BD9-81ED-4DB2-BD59-A6C34878D82A}">
                    <a16:rowId xmlns:a16="http://schemas.microsoft.com/office/drawing/2014/main" val="3767180122"/>
                  </a:ext>
                </a:extLst>
              </a:tr>
              <a:tr h="370840">
                <a:tc>
                  <a:txBody>
                    <a:bodyPr/>
                    <a:lstStyle/>
                    <a:p>
                      <a:endParaRPr lang="en-NZ" dirty="0"/>
                    </a:p>
                  </a:txBody>
                  <a:tcPr/>
                </a:tc>
                <a:tc>
                  <a:txBody>
                    <a:bodyPr/>
                    <a:lstStyle/>
                    <a:p>
                      <a:endParaRPr lang="en-NZ" dirty="0"/>
                    </a:p>
                  </a:txBody>
                  <a:tcPr/>
                </a:tc>
                <a:extLst>
                  <a:ext uri="{0D108BD9-81ED-4DB2-BD59-A6C34878D82A}">
                    <a16:rowId xmlns:a16="http://schemas.microsoft.com/office/drawing/2014/main" val="761432833"/>
                  </a:ext>
                </a:extLst>
              </a:tr>
              <a:tr h="370840">
                <a:tc>
                  <a:txBody>
                    <a:bodyPr/>
                    <a:lstStyle/>
                    <a:p>
                      <a:endParaRPr lang="en-NZ" dirty="0"/>
                    </a:p>
                  </a:txBody>
                  <a:tcPr/>
                </a:tc>
                <a:tc>
                  <a:txBody>
                    <a:bodyPr/>
                    <a:lstStyle/>
                    <a:p>
                      <a:endParaRPr lang="en-NZ" dirty="0"/>
                    </a:p>
                  </a:txBody>
                  <a:tcPr/>
                </a:tc>
                <a:extLst>
                  <a:ext uri="{0D108BD9-81ED-4DB2-BD59-A6C34878D82A}">
                    <a16:rowId xmlns:a16="http://schemas.microsoft.com/office/drawing/2014/main" val="457236481"/>
                  </a:ext>
                </a:extLst>
              </a:tr>
              <a:tr h="370840">
                <a:tc>
                  <a:txBody>
                    <a:bodyPr/>
                    <a:lstStyle/>
                    <a:p>
                      <a:endParaRPr lang="en-NZ" dirty="0"/>
                    </a:p>
                  </a:txBody>
                  <a:tcPr/>
                </a:tc>
                <a:tc>
                  <a:txBody>
                    <a:bodyPr/>
                    <a:lstStyle/>
                    <a:p>
                      <a:endParaRPr lang="en-NZ" dirty="0"/>
                    </a:p>
                  </a:txBody>
                  <a:tcPr/>
                </a:tc>
                <a:extLst>
                  <a:ext uri="{0D108BD9-81ED-4DB2-BD59-A6C34878D82A}">
                    <a16:rowId xmlns:a16="http://schemas.microsoft.com/office/drawing/2014/main" val="2382285756"/>
                  </a:ext>
                </a:extLst>
              </a:tr>
              <a:tr h="370840">
                <a:tc>
                  <a:txBody>
                    <a:bodyPr/>
                    <a:lstStyle/>
                    <a:p>
                      <a:endParaRPr lang="en-NZ" dirty="0"/>
                    </a:p>
                  </a:txBody>
                  <a:tcPr/>
                </a:tc>
                <a:tc>
                  <a:txBody>
                    <a:bodyPr/>
                    <a:lstStyle/>
                    <a:p>
                      <a:endParaRPr lang="en-NZ" dirty="0"/>
                    </a:p>
                  </a:txBody>
                  <a:tcPr/>
                </a:tc>
                <a:extLst>
                  <a:ext uri="{0D108BD9-81ED-4DB2-BD59-A6C34878D82A}">
                    <a16:rowId xmlns:a16="http://schemas.microsoft.com/office/drawing/2014/main" val="2881908675"/>
                  </a:ext>
                </a:extLst>
              </a:tr>
              <a:tr h="370840">
                <a:tc>
                  <a:txBody>
                    <a:bodyPr/>
                    <a:lstStyle/>
                    <a:p>
                      <a:endParaRPr lang="en-NZ" dirty="0"/>
                    </a:p>
                  </a:txBody>
                  <a:tcPr/>
                </a:tc>
                <a:tc>
                  <a:txBody>
                    <a:bodyPr/>
                    <a:lstStyle/>
                    <a:p>
                      <a:endParaRPr lang="en-NZ" dirty="0"/>
                    </a:p>
                  </a:txBody>
                  <a:tcPr/>
                </a:tc>
                <a:extLst>
                  <a:ext uri="{0D108BD9-81ED-4DB2-BD59-A6C34878D82A}">
                    <a16:rowId xmlns:a16="http://schemas.microsoft.com/office/drawing/2014/main" val="2625588209"/>
                  </a:ext>
                </a:extLst>
              </a:tr>
              <a:tr h="370840">
                <a:tc>
                  <a:txBody>
                    <a:bodyPr/>
                    <a:lstStyle/>
                    <a:p>
                      <a:endParaRPr lang="en-NZ" dirty="0"/>
                    </a:p>
                  </a:txBody>
                  <a:tcPr/>
                </a:tc>
                <a:tc>
                  <a:txBody>
                    <a:bodyPr/>
                    <a:lstStyle/>
                    <a:p>
                      <a:endParaRPr lang="en-NZ" dirty="0"/>
                    </a:p>
                  </a:txBody>
                  <a:tcPr/>
                </a:tc>
                <a:extLst>
                  <a:ext uri="{0D108BD9-81ED-4DB2-BD59-A6C34878D82A}">
                    <a16:rowId xmlns:a16="http://schemas.microsoft.com/office/drawing/2014/main" val="3388862115"/>
                  </a:ext>
                </a:extLst>
              </a:tr>
            </a:tbl>
          </a:graphicData>
        </a:graphic>
      </p:graphicFrame>
    </p:spTree>
    <p:extLst>
      <p:ext uri="{BB962C8B-B14F-4D97-AF65-F5344CB8AC3E}">
        <p14:creationId xmlns:p14="http://schemas.microsoft.com/office/powerpoint/2010/main" val="250135211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FD2AA-82B0-4A6A-B0F9-62E5A34A672F}"/>
              </a:ext>
            </a:extLst>
          </p:cNvPr>
          <p:cNvSpPr>
            <a:spLocks noGrp="1"/>
          </p:cNvSpPr>
          <p:nvPr>
            <p:ph type="title"/>
          </p:nvPr>
        </p:nvSpPr>
        <p:spPr/>
        <p:txBody>
          <a:bodyPr>
            <a:normAutofit/>
          </a:bodyPr>
          <a:lstStyle/>
          <a:p>
            <a:r>
              <a:rPr lang="en-NZ" sz="4000" dirty="0">
                <a:solidFill>
                  <a:schemeClr val="accent5">
                    <a:lumMod val="75000"/>
                  </a:schemeClr>
                </a:solidFill>
              </a:rPr>
              <a:t>Law of Constraints</a:t>
            </a:r>
          </a:p>
        </p:txBody>
      </p:sp>
      <p:graphicFrame>
        <p:nvGraphicFramePr>
          <p:cNvPr id="3" name="Table 3">
            <a:extLst>
              <a:ext uri="{FF2B5EF4-FFF2-40B4-BE49-F238E27FC236}">
                <a16:creationId xmlns:a16="http://schemas.microsoft.com/office/drawing/2014/main" id="{22C1FD70-FFE5-4CA2-8F9F-05C9A5905D0A}"/>
              </a:ext>
            </a:extLst>
          </p:cNvPr>
          <p:cNvGraphicFramePr>
            <a:graphicFrameLocks noGrp="1"/>
          </p:cNvGraphicFramePr>
          <p:nvPr>
            <p:ph idx="1"/>
            <p:extLst>
              <p:ext uri="{D42A27DB-BD31-4B8C-83A1-F6EECF244321}">
                <p14:modId xmlns:p14="http://schemas.microsoft.com/office/powerpoint/2010/main" val="1676806962"/>
              </p:ext>
            </p:extLst>
          </p:nvPr>
        </p:nvGraphicFramePr>
        <p:xfrm>
          <a:off x="1141413" y="2249488"/>
          <a:ext cx="9028954" cy="3235960"/>
        </p:xfrm>
        <a:graphic>
          <a:graphicData uri="http://schemas.openxmlformats.org/drawingml/2006/table">
            <a:tbl>
              <a:tblPr firstRow="1" bandRow="1">
                <a:tableStyleId>{7DF18680-E054-41AD-8BC1-D1AEF772440D}</a:tableStyleId>
              </a:tblPr>
              <a:tblGrid>
                <a:gridCol w="6019303">
                  <a:extLst>
                    <a:ext uri="{9D8B030D-6E8A-4147-A177-3AD203B41FA5}">
                      <a16:colId xmlns:a16="http://schemas.microsoft.com/office/drawing/2014/main" val="2705174942"/>
                    </a:ext>
                  </a:extLst>
                </a:gridCol>
                <a:gridCol w="3009651">
                  <a:extLst>
                    <a:ext uri="{9D8B030D-6E8A-4147-A177-3AD203B41FA5}">
                      <a16:colId xmlns:a16="http://schemas.microsoft.com/office/drawing/2014/main" val="1721255271"/>
                    </a:ext>
                  </a:extLst>
                </a:gridCol>
              </a:tblGrid>
              <a:tr h="370840">
                <a:tc>
                  <a:txBody>
                    <a:bodyPr/>
                    <a:lstStyle/>
                    <a:p>
                      <a:r>
                        <a:rPr lang="en-NZ" dirty="0"/>
                        <a:t>CONSTRAINT</a:t>
                      </a:r>
                    </a:p>
                  </a:txBody>
                  <a:tcPr/>
                </a:tc>
                <a:tc>
                  <a:txBody>
                    <a:bodyPr/>
                    <a:lstStyle/>
                    <a:p>
                      <a:r>
                        <a:rPr lang="en-NZ" dirty="0"/>
                        <a:t>MY RATING </a:t>
                      </a:r>
                    </a:p>
                    <a:p>
                      <a:r>
                        <a:rPr lang="en-NZ" dirty="0"/>
                        <a:t>(A, B or C)</a:t>
                      </a:r>
                    </a:p>
                  </a:txBody>
                  <a:tcPr/>
                </a:tc>
                <a:extLst>
                  <a:ext uri="{0D108BD9-81ED-4DB2-BD59-A6C34878D82A}">
                    <a16:rowId xmlns:a16="http://schemas.microsoft.com/office/drawing/2014/main" val="4245356366"/>
                  </a:ext>
                </a:extLst>
              </a:tr>
              <a:tr h="370840">
                <a:tc>
                  <a:txBody>
                    <a:bodyPr/>
                    <a:lstStyle/>
                    <a:p>
                      <a:r>
                        <a:rPr lang="en-NZ" dirty="0"/>
                        <a:t>Weather</a:t>
                      </a:r>
                    </a:p>
                  </a:txBody>
                  <a:tcPr/>
                </a:tc>
                <a:tc>
                  <a:txBody>
                    <a:bodyPr/>
                    <a:lstStyle/>
                    <a:p>
                      <a:r>
                        <a:rPr lang="en-NZ" dirty="0"/>
                        <a:t>C</a:t>
                      </a:r>
                    </a:p>
                  </a:txBody>
                  <a:tcPr/>
                </a:tc>
                <a:extLst>
                  <a:ext uri="{0D108BD9-81ED-4DB2-BD59-A6C34878D82A}">
                    <a16:rowId xmlns:a16="http://schemas.microsoft.com/office/drawing/2014/main" val="3767180122"/>
                  </a:ext>
                </a:extLst>
              </a:tr>
              <a:tr h="370840">
                <a:tc>
                  <a:txBody>
                    <a:bodyPr/>
                    <a:lstStyle/>
                    <a:p>
                      <a:r>
                        <a:rPr lang="en-NZ" dirty="0"/>
                        <a:t>Your Attitude</a:t>
                      </a:r>
                    </a:p>
                  </a:txBody>
                  <a:tcPr/>
                </a:tc>
                <a:tc>
                  <a:txBody>
                    <a:bodyPr/>
                    <a:lstStyle/>
                    <a:p>
                      <a:r>
                        <a:rPr lang="en-NZ" dirty="0"/>
                        <a:t>A</a:t>
                      </a:r>
                    </a:p>
                  </a:txBody>
                  <a:tcPr/>
                </a:tc>
                <a:extLst>
                  <a:ext uri="{0D108BD9-81ED-4DB2-BD59-A6C34878D82A}">
                    <a16:rowId xmlns:a16="http://schemas.microsoft.com/office/drawing/2014/main" val="761432833"/>
                  </a:ext>
                </a:extLst>
              </a:tr>
              <a:tr h="370840">
                <a:tc>
                  <a:txBody>
                    <a:bodyPr/>
                    <a:lstStyle/>
                    <a:p>
                      <a:endParaRPr lang="en-NZ" dirty="0"/>
                    </a:p>
                  </a:txBody>
                  <a:tcPr/>
                </a:tc>
                <a:tc>
                  <a:txBody>
                    <a:bodyPr/>
                    <a:lstStyle/>
                    <a:p>
                      <a:endParaRPr lang="en-NZ" dirty="0"/>
                    </a:p>
                  </a:txBody>
                  <a:tcPr/>
                </a:tc>
                <a:extLst>
                  <a:ext uri="{0D108BD9-81ED-4DB2-BD59-A6C34878D82A}">
                    <a16:rowId xmlns:a16="http://schemas.microsoft.com/office/drawing/2014/main" val="457236481"/>
                  </a:ext>
                </a:extLst>
              </a:tr>
              <a:tr h="370840">
                <a:tc>
                  <a:txBody>
                    <a:bodyPr/>
                    <a:lstStyle/>
                    <a:p>
                      <a:endParaRPr lang="en-NZ" dirty="0"/>
                    </a:p>
                  </a:txBody>
                  <a:tcPr/>
                </a:tc>
                <a:tc>
                  <a:txBody>
                    <a:bodyPr/>
                    <a:lstStyle/>
                    <a:p>
                      <a:endParaRPr lang="en-NZ" dirty="0"/>
                    </a:p>
                  </a:txBody>
                  <a:tcPr/>
                </a:tc>
                <a:extLst>
                  <a:ext uri="{0D108BD9-81ED-4DB2-BD59-A6C34878D82A}">
                    <a16:rowId xmlns:a16="http://schemas.microsoft.com/office/drawing/2014/main" val="2382285756"/>
                  </a:ext>
                </a:extLst>
              </a:tr>
              <a:tr h="370840">
                <a:tc>
                  <a:txBody>
                    <a:bodyPr/>
                    <a:lstStyle/>
                    <a:p>
                      <a:endParaRPr lang="en-NZ" dirty="0"/>
                    </a:p>
                  </a:txBody>
                  <a:tcPr/>
                </a:tc>
                <a:tc>
                  <a:txBody>
                    <a:bodyPr/>
                    <a:lstStyle/>
                    <a:p>
                      <a:endParaRPr lang="en-NZ" dirty="0"/>
                    </a:p>
                  </a:txBody>
                  <a:tcPr/>
                </a:tc>
                <a:extLst>
                  <a:ext uri="{0D108BD9-81ED-4DB2-BD59-A6C34878D82A}">
                    <a16:rowId xmlns:a16="http://schemas.microsoft.com/office/drawing/2014/main" val="2881908675"/>
                  </a:ext>
                </a:extLst>
              </a:tr>
              <a:tr h="370840">
                <a:tc>
                  <a:txBody>
                    <a:bodyPr/>
                    <a:lstStyle/>
                    <a:p>
                      <a:endParaRPr lang="en-NZ" dirty="0"/>
                    </a:p>
                  </a:txBody>
                  <a:tcPr/>
                </a:tc>
                <a:tc>
                  <a:txBody>
                    <a:bodyPr/>
                    <a:lstStyle/>
                    <a:p>
                      <a:endParaRPr lang="en-NZ" dirty="0"/>
                    </a:p>
                  </a:txBody>
                  <a:tcPr/>
                </a:tc>
                <a:extLst>
                  <a:ext uri="{0D108BD9-81ED-4DB2-BD59-A6C34878D82A}">
                    <a16:rowId xmlns:a16="http://schemas.microsoft.com/office/drawing/2014/main" val="2625588209"/>
                  </a:ext>
                </a:extLst>
              </a:tr>
              <a:tr h="370840">
                <a:tc>
                  <a:txBody>
                    <a:bodyPr/>
                    <a:lstStyle/>
                    <a:p>
                      <a:endParaRPr lang="en-NZ" dirty="0"/>
                    </a:p>
                  </a:txBody>
                  <a:tcPr/>
                </a:tc>
                <a:tc>
                  <a:txBody>
                    <a:bodyPr/>
                    <a:lstStyle/>
                    <a:p>
                      <a:endParaRPr lang="en-NZ" dirty="0"/>
                    </a:p>
                  </a:txBody>
                  <a:tcPr/>
                </a:tc>
                <a:extLst>
                  <a:ext uri="{0D108BD9-81ED-4DB2-BD59-A6C34878D82A}">
                    <a16:rowId xmlns:a16="http://schemas.microsoft.com/office/drawing/2014/main" val="3388862115"/>
                  </a:ext>
                </a:extLst>
              </a:tr>
            </a:tbl>
          </a:graphicData>
        </a:graphic>
      </p:graphicFrame>
    </p:spTree>
    <p:extLst>
      <p:ext uri="{BB962C8B-B14F-4D97-AF65-F5344CB8AC3E}">
        <p14:creationId xmlns:p14="http://schemas.microsoft.com/office/powerpoint/2010/main" val="245217284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FD2AA-82B0-4A6A-B0F9-62E5A34A672F}"/>
              </a:ext>
            </a:extLst>
          </p:cNvPr>
          <p:cNvSpPr>
            <a:spLocks noGrp="1"/>
          </p:cNvSpPr>
          <p:nvPr>
            <p:ph type="title"/>
          </p:nvPr>
        </p:nvSpPr>
        <p:spPr/>
        <p:txBody>
          <a:bodyPr>
            <a:normAutofit/>
          </a:bodyPr>
          <a:lstStyle/>
          <a:p>
            <a:r>
              <a:rPr lang="en-NZ" sz="4000" dirty="0">
                <a:solidFill>
                  <a:schemeClr val="accent5">
                    <a:lumMod val="75000"/>
                  </a:schemeClr>
                </a:solidFill>
              </a:rPr>
              <a:t>Law of Constraints</a:t>
            </a:r>
          </a:p>
        </p:txBody>
      </p:sp>
      <p:graphicFrame>
        <p:nvGraphicFramePr>
          <p:cNvPr id="3" name="Table 3">
            <a:extLst>
              <a:ext uri="{FF2B5EF4-FFF2-40B4-BE49-F238E27FC236}">
                <a16:creationId xmlns:a16="http://schemas.microsoft.com/office/drawing/2014/main" id="{22C1FD70-FFE5-4CA2-8F9F-05C9A5905D0A}"/>
              </a:ext>
            </a:extLst>
          </p:cNvPr>
          <p:cNvGraphicFramePr>
            <a:graphicFrameLocks noGrp="1"/>
          </p:cNvGraphicFramePr>
          <p:nvPr>
            <p:ph idx="1"/>
          </p:nvPr>
        </p:nvGraphicFramePr>
        <p:xfrm>
          <a:off x="1141413" y="2249488"/>
          <a:ext cx="9028954" cy="3235960"/>
        </p:xfrm>
        <a:graphic>
          <a:graphicData uri="http://schemas.openxmlformats.org/drawingml/2006/table">
            <a:tbl>
              <a:tblPr firstRow="1" bandRow="1">
                <a:tableStyleId>{7DF18680-E054-41AD-8BC1-D1AEF772440D}</a:tableStyleId>
              </a:tblPr>
              <a:tblGrid>
                <a:gridCol w="6019303">
                  <a:extLst>
                    <a:ext uri="{9D8B030D-6E8A-4147-A177-3AD203B41FA5}">
                      <a16:colId xmlns:a16="http://schemas.microsoft.com/office/drawing/2014/main" val="2705174942"/>
                    </a:ext>
                  </a:extLst>
                </a:gridCol>
                <a:gridCol w="3009651">
                  <a:extLst>
                    <a:ext uri="{9D8B030D-6E8A-4147-A177-3AD203B41FA5}">
                      <a16:colId xmlns:a16="http://schemas.microsoft.com/office/drawing/2014/main" val="1721255271"/>
                    </a:ext>
                  </a:extLst>
                </a:gridCol>
              </a:tblGrid>
              <a:tr h="370840">
                <a:tc>
                  <a:txBody>
                    <a:bodyPr/>
                    <a:lstStyle/>
                    <a:p>
                      <a:r>
                        <a:rPr lang="en-NZ" dirty="0"/>
                        <a:t>CONSTRAINT</a:t>
                      </a:r>
                    </a:p>
                  </a:txBody>
                  <a:tcPr/>
                </a:tc>
                <a:tc>
                  <a:txBody>
                    <a:bodyPr/>
                    <a:lstStyle/>
                    <a:p>
                      <a:r>
                        <a:rPr lang="en-NZ" dirty="0"/>
                        <a:t>MY RATING </a:t>
                      </a:r>
                    </a:p>
                    <a:p>
                      <a:r>
                        <a:rPr lang="en-NZ" dirty="0"/>
                        <a:t>(A, B or C)</a:t>
                      </a:r>
                    </a:p>
                  </a:txBody>
                  <a:tcPr/>
                </a:tc>
                <a:extLst>
                  <a:ext uri="{0D108BD9-81ED-4DB2-BD59-A6C34878D82A}">
                    <a16:rowId xmlns:a16="http://schemas.microsoft.com/office/drawing/2014/main" val="4245356366"/>
                  </a:ext>
                </a:extLst>
              </a:tr>
              <a:tr h="370840">
                <a:tc>
                  <a:txBody>
                    <a:bodyPr/>
                    <a:lstStyle/>
                    <a:p>
                      <a:r>
                        <a:rPr lang="en-NZ" dirty="0"/>
                        <a:t>Weather</a:t>
                      </a:r>
                    </a:p>
                  </a:txBody>
                  <a:tcPr/>
                </a:tc>
                <a:tc>
                  <a:txBody>
                    <a:bodyPr/>
                    <a:lstStyle/>
                    <a:p>
                      <a:r>
                        <a:rPr lang="en-NZ" dirty="0"/>
                        <a:t>C</a:t>
                      </a:r>
                    </a:p>
                  </a:txBody>
                  <a:tcPr/>
                </a:tc>
                <a:extLst>
                  <a:ext uri="{0D108BD9-81ED-4DB2-BD59-A6C34878D82A}">
                    <a16:rowId xmlns:a16="http://schemas.microsoft.com/office/drawing/2014/main" val="3767180122"/>
                  </a:ext>
                </a:extLst>
              </a:tr>
              <a:tr h="370840">
                <a:tc>
                  <a:txBody>
                    <a:bodyPr/>
                    <a:lstStyle/>
                    <a:p>
                      <a:r>
                        <a:rPr lang="en-NZ" dirty="0"/>
                        <a:t>Your Attitude</a:t>
                      </a:r>
                    </a:p>
                  </a:txBody>
                  <a:tcPr/>
                </a:tc>
                <a:tc>
                  <a:txBody>
                    <a:bodyPr/>
                    <a:lstStyle/>
                    <a:p>
                      <a:r>
                        <a:rPr lang="en-NZ" dirty="0"/>
                        <a:t>A</a:t>
                      </a:r>
                    </a:p>
                  </a:txBody>
                  <a:tcPr/>
                </a:tc>
                <a:extLst>
                  <a:ext uri="{0D108BD9-81ED-4DB2-BD59-A6C34878D82A}">
                    <a16:rowId xmlns:a16="http://schemas.microsoft.com/office/drawing/2014/main" val="761432833"/>
                  </a:ext>
                </a:extLst>
              </a:tr>
              <a:tr h="370840">
                <a:tc>
                  <a:txBody>
                    <a:bodyPr/>
                    <a:lstStyle/>
                    <a:p>
                      <a:r>
                        <a:rPr lang="en-NZ" dirty="0"/>
                        <a:t>Other people’s attitude</a:t>
                      </a:r>
                    </a:p>
                  </a:txBody>
                  <a:tcPr/>
                </a:tc>
                <a:tc>
                  <a:txBody>
                    <a:bodyPr/>
                    <a:lstStyle/>
                    <a:p>
                      <a:r>
                        <a:rPr lang="en-NZ" dirty="0"/>
                        <a:t>B</a:t>
                      </a:r>
                    </a:p>
                  </a:txBody>
                  <a:tcPr/>
                </a:tc>
                <a:extLst>
                  <a:ext uri="{0D108BD9-81ED-4DB2-BD59-A6C34878D82A}">
                    <a16:rowId xmlns:a16="http://schemas.microsoft.com/office/drawing/2014/main" val="457236481"/>
                  </a:ext>
                </a:extLst>
              </a:tr>
              <a:tr h="370840">
                <a:tc>
                  <a:txBody>
                    <a:bodyPr/>
                    <a:lstStyle/>
                    <a:p>
                      <a:endParaRPr lang="en-NZ" dirty="0"/>
                    </a:p>
                  </a:txBody>
                  <a:tcPr/>
                </a:tc>
                <a:tc>
                  <a:txBody>
                    <a:bodyPr/>
                    <a:lstStyle/>
                    <a:p>
                      <a:endParaRPr lang="en-NZ" dirty="0"/>
                    </a:p>
                  </a:txBody>
                  <a:tcPr/>
                </a:tc>
                <a:extLst>
                  <a:ext uri="{0D108BD9-81ED-4DB2-BD59-A6C34878D82A}">
                    <a16:rowId xmlns:a16="http://schemas.microsoft.com/office/drawing/2014/main" val="2382285756"/>
                  </a:ext>
                </a:extLst>
              </a:tr>
              <a:tr h="370840">
                <a:tc>
                  <a:txBody>
                    <a:bodyPr/>
                    <a:lstStyle/>
                    <a:p>
                      <a:endParaRPr lang="en-NZ" dirty="0"/>
                    </a:p>
                  </a:txBody>
                  <a:tcPr/>
                </a:tc>
                <a:tc>
                  <a:txBody>
                    <a:bodyPr/>
                    <a:lstStyle/>
                    <a:p>
                      <a:endParaRPr lang="en-NZ" dirty="0"/>
                    </a:p>
                  </a:txBody>
                  <a:tcPr/>
                </a:tc>
                <a:extLst>
                  <a:ext uri="{0D108BD9-81ED-4DB2-BD59-A6C34878D82A}">
                    <a16:rowId xmlns:a16="http://schemas.microsoft.com/office/drawing/2014/main" val="2881908675"/>
                  </a:ext>
                </a:extLst>
              </a:tr>
              <a:tr h="370840">
                <a:tc>
                  <a:txBody>
                    <a:bodyPr/>
                    <a:lstStyle/>
                    <a:p>
                      <a:endParaRPr lang="en-NZ" dirty="0"/>
                    </a:p>
                  </a:txBody>
                  <a:tcPr/>
                </a:tc>
                <a:tc>
                  <a:txBody>
                    <a:bodyPr/>
                    <a:lstStyle/>
                    <a:p>
                      <a:endParaRPr lang="en-NZ" dirty="0"/>
                    </a:p>
                  </a:txBody>
                  <a:tcPr/>
                </a:tc>
                <a:extLst>
                  <a:ext uri="{0D108BD9-81ED-4DB2-BD59-A6C34878D82A}">
                    <a16:rowId xmlns:a16="http://schemas.microsoft.com/office/drawing/2014/main" val="2625588209"/>
                  </a:ext>
                </a:extLst>
              </a:tr>
              <a:tr h="370840">
                <a:tc>
                  <a:txBody>
                    <a:bodyPr/>
                    <a:lstStyle/>
                    <a:p>
                      <a:endParaRPr lang="en-NZ" dirty="0"/>
                    </a:p>
                  </a:txBody>
                  <a:tcPr/>
                </a:tc>
                <a:tc>
                  <a:txBody>
                    <a:bodyPr/>
                    <a:lstStyle/>
                    <a:p>
                      <a:endParaRPr lang="en-NZ" dirty="0"/>
                    </a:p>
                  </a:txBody>
                  <a:tcPr/>
                </a:tc>
                <a:extLst>
                  <a:ext uri="{0D108BD9-81ED-4DB2-BD59-A6C34878D82A}">
                    <a16:rowId xmlns:a16="http://schemas.microsoft.com/office/drawing/2014/main" val="3388862115"/>
                  </a:ext>
                </a:extLst>
              </a:tr>
            </a:tbl>
          </a:graphicData>
        </a:graphic>
      </p:graphicFrame>
    </p:spTree>
    <p:extLst>
      <p:ext uri="{BB962C8B-B14F-4D97-AF65-F5344CB8AC3E}">
        <p14:creationId xmlns:p14="http://schemas.microsoft.com/office/powerpoint/2010/main" val="83574681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49C97-72E8-415A-909B-ACE2208F6FF6}"/>
              </a:ext>
            </a:extLst>
          </p:cNvPr>
          <p:cNvSpPr>
            <a:spLocks noGrp="1"/>
          </p:cNvSpPr>
          <p:nvPr>
            <p:ph type="title"/>
          </p:nvPr>
        </p:nvSpPr>
        <p:spPr/>
        <p:txBody>
          <a:bodyPr>
            <a:normAutofit/>
          </a:bodyPr>
          <a:lstStyle/>
          <a:p>
            <a:r>
              <a:rPr lang="en-NZ" sz="4800" dirty="0">
                <a:solidFill>
                  <a:schemeClr val="accent5">
                    <a:lumMod val="75000"/>
                  </a:schemeClr>
                </a:solidFill>
              </a:rPr>
              <a:t>Power of perspectives</a:t>
            </a:r>
            <a:endParaRPr lang="en-NZ" sz="4800" dirty="0"/>
          </a:p>
        </p:txBody>
      </p:sp>
    </p:spTree>
    <p:extLst>
      <p:ext uri="{BB962C8B-B14F-4D97-AF65-F5344CB8AC3E}">
        <p14:creationId xmlns:p14="http://schemas.microsoft.com/office/powerpoint/2010/main" val="221880949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FD2AA-82B0-4A6A-B0F9-62E5A34A672F}"/>
              </a:ext>
            </a:extLst>
          </p:cNvPr>
          <p:cNvSpPr>
            <a:spLocks noGrp="1"/>
          </p:cNvSpPr>
          <p:nvPr>
            <p:ph type="title"/>
          </p:nvPr>
        </p:nvSpPr>
        <p:spPr/>
        <p:txBody>
          <a:bodyPr>
            <a:normAutofit/>
          </a:bodyPr>
          <a:lstStyle/>
          <a:p>
            <a:r>
              <a:rPr lang="en-NZ" sz="4000" dirty="0">
                <a:solidFill>
                  <a:schemeClr val="accent5">
                    <a:lumMod val="75000"/>
                  </a:schemeClr>
                </a:solidFill>
              </a:rPr>
              <a:t>Power of perspectives</a:t>
            </a:r>
          </a:p>
        </p:txBody>
      </p:sp>
      <p:sp>
        <p:nvSpPr>
          <p:cNvPr id="6" name="Content Placeholder 5">
            <a:extLst>
              <a:ext uri="{FF2B5EF4-FFF2-40B4-BE49-F238E27FC236}">
                <a16:creationId xmlns:a16="http://schemas.microsoft.com/office/drawing/2014/main" id="{62F42093-6555-4B4D-A218-3353EB6BDE75}"/>
              </a:ext>
            </a:extLst>
          </p:cNvPr>
          <p:cNvSpPr>
            <a:spLocks noGrp="1"/>
          </p:cNvSpPr>
          <p:nvPr>
            <p:ph idx="1"/>
          </p:nvPr>
        </p:nvSpPr>
        <p:spPr/>
        <p:txBody>
          <a:bodyPr>
            <a:normAutofit/>
          </a:bodyPr>
          <a:lstStyle/>
          <a:p>
            <a:pPr marL="0" indent="0" algn="ctr">
              <a:buNone/>
            </a:pPr>
            <a:r>
              <a:rPr lang="en-NZ" sz="3200" dirty="0"/>
              <a:t>“The quality of life we ultimately enjoy is not so much determined by what happens to us, as it is by the lens view through which we choose to interpret it, and what we decide to do about it.” </a:t>
            </a:r>
          </a:p>
          <a:p>
            <a:pPr marL="0" indent="0">
              <a:buNone/>
            </a:pPr>
            <a:endParaRPr lang="en-NZ" sz="2800" dirty="0"/>
          </a:p>
        </p:txBody>
      </p:sp>
    </p:spTree>
    <p:extLst>
      <p:ext uri="{BB962C8B-B14F-4D97-AF65-F5344CB8AC3E}">
        <p14:creationId xmlns:p14="http://schemas.microsoft.com/office/powerpoint/2010/main" val="26160204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FD2AA-82B0-4A6A-B0F9-62E5A34A672F}"/>
              </a:ext>
            </a:extLst>
          </p:cNvPr>
          <p:cNvSpPr>
            <a:spLocks noGrp="1"/>
          </p:cNvSpPr>
          <p:nvPr>
            <p:ph type="title"/>
          </p:nvPr>
        </p:nvSpPr>
        <p:spPr/>
        <p:txBody>
          <a:bodyPr>
            <a:normAutofit/>
          </a:bodyPr>
          <a:lstStyle/>
          <a:p>
            <a:r>
              <a:rPr lang="en-NZ" sz="4000" dirty="0">
                <a:solidFill>
                  <a:schemeClr val="accent5">
                    <a:lumMod val="75000"/>
                  </a:schemeClr>
                </a:solidFill>
              </a:rPr>
              <a:t>Power of perspectives</a:t>
            </a:r>
          </a:p>
        </p:txBody>
      </p:sp>
      <p:sp>
        <p:nvSpPr>
          <p:cNvPr id="6" name="Content Placeholder 5">
            <a:extLst>
              <a:ext uri="{FF2B5EF4-FFF2-40B4-BE49-F238E27FC236}">
                <a16:creationId xmlns:a16="http://schemas.microsoft.com/office/drawing/2014/main" id="{62F42093-6555-4B4D-A218-3353EB6BDE75}"/>
              </a:ext>
            </a:extLst>
          </p:cNvPr>
          <p:cNvSpPr>
            <a:spLocks noGrp="1"/>
          </p:cNvSpPr>
          <p:nvPr>
            <p:ph idx="1"/>
          </p:nvPr>
        </p:nvSpPr>
        <p:spPr>
          <a:xfrm>
            <a:off x="1141412" y="2249486"/>
            <a:ext cx="9905999" cy="3989995"/>
          </a:xfrm>
        </p:spPr>
        <p:txBody>
          <a:bodyPr>
            <a:normAutofit fontScale="92500" lnSpcReduction="20000"/>
          </a:bodyPr>
          <a:lstStyle/>
          <a:p>
            <a:pPr marL="0" indent="0" algn="ctr">
              <a:buNone/>
            </a:pPr>
            <a:r>
              <a:rPr lang="en-NZ" sz="3200" dirty="0"/>
              <a:t>“The quality of life we ultimately enjoy is not so much determined by what happens to us, as it is by the lens view through which we choose to interpret it, and what we </a:t>
            </a:r>
          </a:p>
          <a:p>
            <a:pPr marL="0" indent="0" algn="ctr">
              <a:buNone/>
            </a:pPr>
            <a:r>
              <a:rPr lang="en-NZ" sz="3200" dirty="0"/>
              <a:t>decide to do about it.” </a:t>
            </a:r>
          </a:p>
          <a:p>
            <a:pPr marL="0" indent="0" algn="ctr">
              <a:buNone/>
            </a:pPr>
            <a:endParaRPr lang="en-NZ" sz="1000" dirty="0"/>
          </a:p>
          <a:p>
            <a:pPr marL="514350" indent="-514350">
              <a:buAutoNum type="arabicPeriod"/>
            </a:pPr>
            <a:r>
              <a:rPr lang="en-NZ" sz="2800" dirty="0">
                <a:solidFill>
                  <a:schemeClr val="accent5">
                    <a:lumMod val="75000"/>
                  </a:schemeClr>
                </a:solidFill>
              </a:rPr>
              <a:t>What does this statement mean to you?</a:t>
            </a:r>
          </a:p>
          <a:p>
            <a:pPr marL="514350" indent="-514350">
              <a:buFont typeface="Arial" panose="020B0604020202020204" pitchFamily="34" charset="0"/>
              <a:buAutoNum type="arabicPeriod"/>
            </a:pPr>
            <a:r>
              <a:rPr lang="en-NZ" sz="2800" dirty="0">
                <a:solidFill>
                  <a:schemeClr val="accent5">
                    <a:lumMod val="75000"/>
                  </a:schemeClr>
                </a:solidFill>
              </a:rPr>
              <a:t>Do you agree with it?</a:t>
            </a:r>
          </a:p>
          <a:p>
            <a:pPr marL="514350" indent="-514350">
              <a:buFont typeface="Arial" panose="020B0604020202020204" pitchFamily="34" charset="0"/>
              <a:buAutoNum type="arabicPeriod"/>
            </a:pPr>
            <a:r>
              <a:rPr lang="en-NZ" sz="2800" dirty="0">
                <a:solidFill>
                  <a:schemeClr val="accent5">
                    <a:lumMod val="75000"/>
                  </a:schemeClr>
                </a:solidFill>
              </a:rPr>
              <a:t>If a teenager asked what does this mean, how could you simplify it? </a:t>
            </a:r>
          </a:p>
        </p:txBody>
      </p:sp>
    </p:spTree>
    <p:extLst>
      <p:ext uri="{BB962C8B-B14F-4D97-AF65-F5344CB8AC3E}">
        <p14:creationId xmlns:p14="http://schemas.microsoft.com/office/powerpoint/2010/main" val="141388831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FD2AA-82B0-4A6A-B0F9-62E5A34A672F}"/>
              </a:ext>
            </a:extLst>
          </p:cNvPr>
          <p:cNvSpPr>
            <a:spLocks noGrp="1"/>
          </p:cNvSpPr>
          <p:nvPr>
            <p:ph type="title"/>
          </p:nvPr>
        </p:nvSpPr>
        <p:spPr/>
        <p:txBody>
          <a:bodyPr>
            <a:normAutofit/>
          </a:bodyPr>
          <a:lstStyle/>
          <a:p>
            <a:r>
              <a:rPr lang="en-NZ" sz="4000" dirty="0">
                <a:solidFill>
                  <a:schemeClr val="accent5">
                    <a:lumMod val="75000"/>
                  </a:schemeClr>
                </a:solidFill>
              </a:rPr>
              <a:t>CHANGING OUR LENSES</a:t>
            </a:r>
          </a:p>
        </p:txBody>
      </p:sp>
      <p:sp>
        <p:nvSpPr>
          <p:cNvPr id="9" name="Content Placeholder 8">
            <a:extLst>
              <a:ext uri="{FF2B5EF4-FFF2-40B4-BE49-F238E27FC236}">
                <a16:creationId xmlns:a16="http://schemas.microsoft.com/office/drawing/2014/main" id="{3E0CAC86-4492-4CE9-9503-63F95D2A29CD}"/>
              </a:ext>
            </a:extLst>
          </p:cNvPr>
          <p:cNvSpPr>
            <a:spLocks noGrp="1"/>
          </p:cNvSpPr>
          <p:nvPr>
            <p:ph idx="1"/>
          </p:nvPr>
        </p:nvSpPr>
        <p:spPr/>
        <p:txBody>
          <a:bodyPr/>
          <a:lstStyle/>
          <a:p>
            <a:pPr marL="0" indent="0">
              <a:buNone/>
            </a:pPr>
            <a:r>
              <a:rPr lang="en-NZ" dirty="0"/>
              <a:t>What scratches do we look through?       What should we replace these with?</a:t>
            </a:r>
          </a:p>
          <a:p>
            <a:pPr marL="0" indent="0">
              <a:buNone/>
            </a:pPr>
            <a:endParaRPr lang="en-NZ" dirty="0"/>
          </a:p>
        </p:txBody>
      </p:sp>
      <p:graphicFrame>
        <p:nvGraphicFramePr>
          <p:cNvPr id="6" name="Table 7">
            <a:extLst>
              <a:ext uri="{FF2B5EF4-FFF2-40B4-BE49-F238E27FC236}">
                <a16:creationId xmlns:a16="http://schemas.microsoft.com/office/drawing/2014/main" id="{28664DF2-854A-4112-B875-509BAA978EAF}"/>
              </a:ext>
            </a:extLst>
          </p:cNvPr>
          <p:cNvGraphicFramePr>
            <a:graphicFrameLocks/>
          </p:cNvGraphicFramePr>
          <p:nvPr/>
        </p:nvGraphicFramePr>
        <p:xfrm>
          <a:off x="1265700" y="2865121"/>
          <a:ext cx="9715978" cy="2926080"/>
        </p:xfrm>
        <a:graphic>
          <a:graphicData uri="http://schemas.openxmlformats.org/drawingml/2006/table">
            <a:tbl>
              <a:tblPr firstRow="1" bandRow="1">
                <a:tableStyleId>{7DF18680-E054-41AD-8BC1-D1AEF772440D}</a:tableStyleId>
              </a:tblPr>
              <a:tblGrid>
                <a:gridCol w="4864443">
                  <a:extLst>
                    <a:ext uri="{9D8B030D-6E8A-4147-A177-3AD203B41FA5}">
                      <a16:colId xmlns:a16="http://schemas.microsoft.com/office/drawing/2014/main" val="1194116517"/>
                    </a:ext>
                  </a:extLst>
                </a:gridCol>
                <a:gridCol w="4851535">
                  <a:extLst>
                    <a:ext uri="{9D8B030D-6E8A-4147-A177-3AD203B41FA5}">
                      <a16:colId xmlns:a16="http://schemas.microsoft.com/office/drawing/2014/main" val="3965549977"/>
                    </a:ext>
                  </a:extLst>
                </a:gridCol>
              </a:tblGrid>
              <a:tr h="332430">
                <a:tc>
                  <a:txBody>
                    <a:bodyPr/>
                    <a:lstStyle/>
                    <a:p>
                      <a:r>
                        <a:rPr lang="en-NZ" i="1" dirty="0"/>
                        <a:t>My Scratches</a:t>
                      </a:r>
                    </a:p>
                  </a:txBody>
                  <a:tcPr/>
                </a:tc>
                <a:tc>
                  <a:txBody>
                    <a:bodyPr/>
                    <a:lstStyle/>
                    <a:p>
                      <a:r>
                        <a:rPr lang="en-NZ" i="1" dirty="0"/>
                        <a:t>Replace with…..</a:t>
                      </a:r>
                    </a:p>
                  </a:txBody>
                  <a:tcPr/>
                </a:tc>
                <a:extLst>
                  <a:ext uri="{0D108BD9-81ED-4DB2-BD59-A6C34878D82A}">
                    <a16:rowId xmlns:a16="http://schemas.microsoft.com/office/drawing/2014/main" val="4086321893"/>
                  </a:ext>
                </a:extLst>
              </a:tr>
              <a:tr h="332430">
                <a:tc>
                  <a:txBody>
                    <a:bodyPr/>
                    <a:lstStyle/>
                    <a:p>
                      <a:endParaRPr lang="en-NZ" dirty="0"/>
                    </a:p>
                  </a:txBody>
                  <a:tcPr/>
                </a:tc>
                <a:tc>
                  <a:txBody>
                    <a:bodyPr/>
                    <a:lstStyle/>
                    <a:p>
                      <a:endParaRPr lang="en-NZ" dirty="0"/>
                    </a:p>
                  </a:txBody>
                  <a:tcPr/>
                </a:tc>
                <a:extLst>
                  <a:ext uri="{0D108BD9-81ED-4DB2-BD59-A6C34878D82A}">
                    <a16:rowId xmlns:a16="http://schemas.microsoft.com/office/drawing/2014/main" val="2381963119"/>
                  </a:ext>
                </a:extLst>
              </a:tr>
              <a:tr h="332430">
                <a:tc>
                  <a:txBody>
                    <a:bodyPr/>
                    <a:lstStyle/>
                    <a:p>
                      <a:endParaRPr lang="en-NZ" dirty="0"/>
                    </a:p>
                  </a:txBody>
                  <a:tcPr/>
                </a:tc>
                <a:tc>
                  <a:txBody>
                    <a:bodyPr/>
                    <a:lstStyle/>
                    <a:p>
                      <a:endParaRPr lang="en-NZ" dirty="0"/>
                    </a:p>
                  </a:txBody>
                  <a:tcPr/>
                </a:tc>
                <a:extLst>
                  <a:ext uri="{0D108BD9-81ED-4DB2-BD59-A6C34878D82A}">
                    <a16:rowId xmlns:a16="http://schemas.microsoft.com/office/drawing/2014/main" val="1202492404"/>
                  </a:ext>
                </a:extLst>
              </a:tr>
              <a:tr h="332430">
                <a:tc>
                  <a:txBody>
                    <a:bodyPr/>
                    <a:lstStyle/>
                    <a:p>
                      <a:endParaRPr lang="en-NZ" dirty="0"/>
                    </a:p>
                  </a:txBody>
                  <a:tcPr/>
                </a:tc>
                <a:tc>
                  <a:txBody>
                    <a:bodyPr/>
                    <a:lstStyle/>
                    <a:p>
                      <a:endParaRPr lang="en-NZ" dirty="0"/>
                    </a:p>
                  </a:txBody>
                  <a:tcPr/>
                </a:tc>
                <a:extLst>
                  <a:ext uri="{0D108BD9-81ED-4DB2-BD59-A6C34878D82A}">
                    <a16:rowId xmlns:a16="http://schemas.microsoft.com/office/drawing/2014/main" val="2681231904"/>
                  </a:ext>
                </a:extLst>
              </a:tr>
              <a:tr h="332430">
                <a:tc>
                  <a:txBody>
                    <a:bodyPr/>
                    <a:lstStyle/>
                    <a:p>
                      <a:endParaRPr lang="en-NZ" dirty="0"/>
                    </a:p>
                  </a:txBody>
                  <a:tcPr/>
                </a:tc>
                <a:tc>
                  <a:txBody>
                    <a:bodyPr/>
                    <a:lstStyle/>
                    <a:p>
                      <a:endParaRPr lang="en-NZ" dirty="0"/>
                    </a:p>
                  </a:txBody>
                  <a:tcPr/>
                </a:tc>
                <a:extLst>
                  <a:ext uri="{0D108BD9-81ED-4DB2-BD59-A6C34878D82A}">
                    <a16:rowId xmlns:a16="http://schemas.microsoft.com/office/drawing/2014/main" val="3767784635"/>
                  </a:ext>
                </a:extLst>
              </a:tr>
              <a:tr h="332430">
                <a:tc>
                  <a:txBody>
                    <a:bodyPr/>
                    <a:lstStyle/>
                    <a:p>
                      <a:endParaRPr lang="en-NZ" dirty="0"/>
                    </a:p>
                  </a:txBody>
                  <a:tcPr/>
                </a:tc>
                <a:tc>
                  <a:txBody>
                    <a:bodyPr/>
                    <a:lstStyle/>
                    <a:p>
                      <a:endParaRPr lang="en-NZ" dirty="0"/>
                    </a:p>
                  </a:txBody>
                  <a:tcPr/>
                </a:tc>
                <a:extLst>
                  <a:ext uri="{0D108BD9-81ED-4DB2-BD59-A6C34878D82A}">
                    <a16:rowId xmlns:a16="http://schemas.microsoft.com/office/drawing/2014/main" val="3472829528"/>
                  </a:ext>
                </a:extLst>
              </a:tr>
              <a:tr h="332430">
                <a:tc>
                  <a:txBody>
                    <a:bodyPr/>
                    <a:lstStyle/>
                    <a:p>
                      <a:endParaRPr lang="en-NZ" dirty="0"/>
                    </a:p>
                  </a:txBody>
                  <a:tcPr/>
                </a:tc>
                <a:tc>
                  <a:txBody>
                    <a:bodyPr/>
                    <a:lstStyle/>
                    <a:p>
                      <a:endParaRPr lang="en-NZ" dirty="0"/>
                    </a:p>
                  </a:txBody>
                  <a:tcPr/>
                </a:tc>
                <a:extLst>
                  <a:ext uri="{0D108BD9-81ED-4DB2-BD59-A6C34878D82A}">
                    <a16:rowId xmlns:a16="http://schemas.microsoft.com/office/drawing/2014/main" val="3419708303"/>
                  </a:ext>
                </a:extLst>
              </a:tr>
              <a:tr h="332430">
                <a:tc>
                  <a:txBody>
                    <a:bodyPr/>
                    <a:lstStyle/>
                    <a:p>
                      <a:endParaRPr lang="en-NZ" dirty="0"/>
                    </a:p>
                  </a:txBody>
                  <a:tcPr/>
                </a:tc>
                <a:tc>
                  <a:txBody>
                    <a:bodyPr/>
                    <a:lstStyle/>
                    <a:p>
                      <a:endParaRPr lang="en-NZ" dirty="0"/>
                    </a:p>
                  </a:txBody>
                  <a:tcPr/>
                </a:tc>
                <a:extLst>
                  <a:ext uri="{0D108BD9-81ED-4DB2-BD59-A6C34878D82A}">
                    <a16:rowId xmlns:a16="http://schemas.microsoft.com/office/drawing/2014/main" val="2610722497"/>
                  </a:ext>
                </a:extLst>
              </a:tr>
            </a:tbl>
          </a:graphicData>
        </a:graphic>
      </p:graphicFrame>
    </p:spTree>
    <p:extLst>
      <p:ext uri="{BB962C8B-B14F-4D97-AF65-F5344CB8AC3E}">
        <p14:creationId xmlns:p14="http://schemas.microsoft.com/office/powerpoint/2010/main" val="73088001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2578CA-DEC9-49C3-80AF-C113973CC9A9}"/>
    </a:ext>
  </a:extLst>
</a:theme>
</file>

<file path=docProps/app.xml><?xml version="1.0" encoding="utf-8"?>
<Properties xmlns="http://schemas.openxmlformats.org/officeDocument/2006/extended-properties" xmlns:vt="http://schemas.openxmlformats.org/officeDocument/2006/docPropsVTypes">
  <Template>TM04033919[[fn=Circuit]]</Template>
  <TotalTime>272</TotalTime>
  <Words>232</Words>
  <Application>Microsoft Office PowerPoint</Application>
  <PresentationFormat>Widescreen</PresentationFormat>
  <Paragraphs>45</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Tw Cen MT</vt:lpstr>
      <vt:lpstr>Circuit</vt:lpstr>
      <vt:lpstr>Tawera Nikau presents</vt:lpstr>
      <vt:lpstr>Law of Constraints</vt:lpstr>
      <vt:lpstr>Law of Constraints</vt:lpstr>
      <vt:lpstr>Law of Constraints</vt:lpstr>
      <vt:lpstr>Law of Constraints</vt:lpstr>
      <vt:lpstr>Power of perspectives</vt:lpstr>
      <vt:lpstr>Power of perspectives</vt:lpstr>
      <vt:lpstr>Power of perspectives</vt:lpstr>
      <vt:lpstr>CHANGING OUR LENSES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Hayley Nikau</dc:creator>
  <cp:lastModifiedBy>Gabi Le Roy</cp:lastModifiedBy>
  <cp:revision>22</cp:revision>
  <dcterms:created xsi:type="dcterms:W3CDTF">2021-02-08T23:02:40Z</dcterms:created>
  <dcterms:modified xsi:type="dcterms:W3CDTF">2024-05-22T02:38:12Z</dcterms:modified>
</cp:coreProperties>
</file>