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95" r:id="rId5"/>
    <p:sldId id="283" r:id="rId6"/>
    <p:sldId id="286" r:id="rId7"/>
    <p:sldId id="308" r:id="rId8"/>
    <p:sldId id="299" r:id="rId9"/>
    <p:sldId id="300" r:id="rId10"/>
    <p:sldId id="302" r:id="rId11"/>
    <p:sldId id="285" r:id="rId12"/>
    <p:sldId id="287" r:id="rId13"/>
    <p:sldId id="307" r:id="rId14"/>
    <p:sldId id="288" r:id="rId15"/>
    <p:sldId id="291" r:id="rId16"/>
    <p:sldId id="309" r:id="rId17"/>
    <p:sldId id="292" r:id="rId18"/>
    <p:sldId id="304" r:id="rId19"/>
    <p:sldId id="294" r:id="rId20"/>
    <p:sldId id="290" r:id="rId21"/>
    <p:sldId id="305" r:id="rId22"/>
    <p:sldId id="30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5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2678" autoAdjust="0"/>
  </p:normalViewPr>
  <p:slideViewPr>
    <p:cSldViewPr snapToGrid="0">
      <p:cViewPr varScale="1">
        <p:scale>
          <a:sx n="87" d="100"/>
          <a:sy n="87" d="100"/>
        </p:scale>
        <p:origin x="14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29A0BB-CBA2-46C1-B20D-CFBC235D13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F258FC-EDF0-43E1-BCE6-FDB5A5F4DB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39A15-5C4C-45C6-A263-AE964360AA2C}" type="datetimeFigureOut">
              <a:rPr lang="en-NZ" smtClean="0"/>
              <a:t>24/07/2023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1AC50B-4A7E-46D5-89E3-53F942DE2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9947D3-3515-44E8-B6EF-A4F12E955B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F7760-529B-4EFD-94E3-3EC983CE8E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81953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7EDFE-8A78-4ED6-B707-81129D639386}" type="datetimeFigureOut">
              <a:rPr lang="en-NZ" smtClean="0"/>
              <a:t>24/07/2023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5804D-AE32-46BA-9EBC-655FE528A08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45149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sz="1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5804D-AE32-46BA-9EBC-655FE528A082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34512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5804D-AE32-46BA-9EBC-655FE528A082}" type="slidenum">
              <a:rPr lang="en-NZ" smtClean="0"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03546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5804D-AE32-46BA-9EBC-655FE528A082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27981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5804D-AE32-46BA-9EBC-655FE528A082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97666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i="0" dirty="0"/>
              <a:t>More frequent </a:t>
            </a:r>
            <a:r>
              <a:rPr lang="en-NZ" i="0" dirty="0" err="1"/>
              <a:t>similuations</a:t>
            </a:r>
            <a:endParaRPr lang="en-NZ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5804D-AE32-46BA-9EBC-655FE528A082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98529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5804D-AE32-46BA-9EBC-655FE528A082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36114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5804D-AE32-46BA-9EBC-655FE528A082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90150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5804D-AE32-46BA-9EBC-655FE528A082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88351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5804D-AE32-46BA-9EBC-655FE528A082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35376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5804D-AE32-46BA-9EBC-655FE528A082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01584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hyperlink" Target="http://www.google.co.nz/url?sa=i&amp;source=images&amp;cd=&amp;cad=rja&amp;uact=8&amp;docid=C3QwnXRqeRw3nM&amp;tbnid=4h1KnCccq1olxM&amp;ved=0CAgQjRw&amp;url=http://commons.wikimedia.org/wiki/File:Youtube_icon.svg&amp;ei=3INpU8fuM87h8AX954HwCA&amp;psig=AFQjCNFq8TLvM51Znf1_gmHqIPeoA3p4sQ&amp;ust=1399510365100089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google.co.nz/url?sa=i&amp;source=images&amp;cd=&amp;cad=rja&amp;uact=8&amp;docid=C3QwnXRqeRw3nM&amp;tbnid=4h1KnCccq1olxM&amp;ved=0CAgQjRw&amp;url=http://commons.wikimedia.org/wiki/File:Youtube_icon.svg&amp;ei=3INpU8fuM87h8AX954HwCA&amp;psig=AFQjCNFq8TLvM51Znf1_gmHqIPeoA3p4sQ&amp;ust=1399510365100089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F6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DC67A-C216-4281-A211-4FF0965F8E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08207" y="2593180"/>
            <a:ext cx="9000000" cy="964367"/>
          </a:xfrm>
        </p:spPr>
        <p:txBody>
          <a:bodyPr>
            <a:spAutoFit/>
          </a:bodyPr>
          <a:lstStyle>
            <a:lvl1pPr>
              <a:lnSpc>
                <a:spcPts val="6750"/>
              </a:lnSpc>
              <a:defRPr sz="6250"/>
            </a:lvl1pPr>
          </a:lstStyle>
          <a:p>
            <a:r>
              <a:rPr lang="en-US" dirty="0"/>
              <a:t>Title</a:t>
            </a:r>
            <a:endParaRPr lang="en-NZ" dirty="0"/>
          </a:p>
        </p:txBody>
      </p:sp>
      <p:pic>
        <p:nvPicPr>
          <p:cNvPr id="10" name="Picture 9" descr="A black and white striped flag&#10;&#10;Description automatically generated with low confidence">
            <a:extLst>
              <a:ext uri="{FF2B5EF4-FFF2-40B4-BE49-F238E27FC236}">
                <a16:creationId xmlns:a16="http://schemas.microsoft.com/office/drawing/2014/main" id="{1484DC12-D22A-44E8-8507-61EA2D5F09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8402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4C1F8E2-F07D-4196-A412-3F59648D67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08208" y="3682376"/>
            <a:ext cx="9000000" cy="477054"/>
          </a:xfrm>
        </p:spPr>
        <p:txBody>
          <a:bodyPr>
            <a:spAutoFit/>
          </a:bodyPr>
          <a:lstStyle>
            <a:lvl1pPr marL="0" indent="0">
              <a:lnSpc>
                <a:spcPts val="3000"/>
              </a:lnSpc>
              <a:spcAft>
                <a:spcPts val="0"/>
              </a:spcAft>
              <a:buNone/>
              <a:defRPr sz="3000"/>
            </a:lvl1pPr>
            <a:lvl2pPr marL="266700" indent="0">
              <a:buNone/>
              <a:defRPr/>
            </a:lvl2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AAC0EAD9-E682-43B1-AE9A-B2C917F207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08208" y="5164608"/>
            <a:ext cx="9000000" cy="284693"/>
          </a:xfrm>
        </p:spPr>
        <p:txBody>
          <a:bodyPr>
            <a:sp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1500"/>
            </a:lvl1pPr>
            <a:lvl2pPr marL="266700" indent="0">
              <a:buNone/>
              <a:defRPr/>
            </a:lvl2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BE28DE-B09A-4222-90B5-F601B66660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9851" y="318377"/>
            <a:ext cx="2628898" cy="973421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BAD3698-896D-4045-8379-F591389BE9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49966"/>
            <a:ext cx="12192000" cy="461665"/>
          </a:xfrm>
        </p:spPr>
        <p:txBody>
          <a:bodyPr anchor="ctr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" cap="all" baseline="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NZ" dirty="0"/>
              <a:t>TYPE ONE: RESTRICTED/SENSITIVE/IN CONFIDENCE/UNCLASSIFIED</a:t>
            </a:r>
            <a:br>
              <a:rPr lang="en-NZ" dirty="0"/>
            </a:br>
            <a:r>
              <a:rPr lang="en-NZ" dirty="0"/>
              <a:t>ENDORSEMENT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267378B-72C7-478C-B6A5-06D0649CE3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141391"/>
            <a:ext cx="12192000" cy="461665"/>
          </a:xfrm>
        </p:spPr>
        <p:txBody>
          <a:bodyPr anchor="ctr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" cap="all" baseline="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NZ" dirty="0"/>
              <a:t>ENDORSEMENT</a:t>
            </a:r>
            <a:br>
              <a:rPr lang="en-NZ" dirty="0"/>
            </a:br>
            <a:r>
              <a:rPr lang="en-NZ" dirty="0"/>
              <a:t>TYPE ONE: RESTRICTED/SENSITIVE/IN CONFIDENCE/UNCLASSIFIED</a:t>
            </a:r>
          </a:p>
        </p:txBody>
      </p:sp>
    </p:spTree>
    <p:extLst>
      <p:ext uri="{BB962C8B-B14F-4D97-AF65-F5344CB8AC3E}">
        <p14:creationId xmlns:p14="http://schemas.microsoft.com/office/powerpoint/2010/main" val="94822161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arge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491EE-A7E1-4D26-8800-AD06542FF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5887" y="1028661"/>
            <a:ext cx="7367138" cy="715581"/>
          </a:xfrm>
        </p:spPr>
        <p:txBody>
          <a:bodyPr anchor="t">
            <a:spAutoFit/>
          </a:bodyPr>
          <a:lstStyle>
            <a:lvl1pPr>
              <a:defRPr/>
            </a:lvl1pPr>
          </a:lstStyle>
          <a:p>
            <a:r>
              <a:rPr lang="en-US" dirty="0"/>
              <a:t>Page heading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AF5B69-FE88-42F2-A35D-37660BB9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885-BE7B-4D25-AC72-0775971022CC}" type="slidenum">
              <a:rPr lang="en-NZ" smtClean="0"/>
              <a:pPr/>
              <a:t>‹#›</a:t>
            </a:fld>
            <a:endParaRPr lang="en-NZ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11147C-6113-4F81-AE53-4EC94A0700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128522" cy="6857998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00DE2A4-74C1-4618-8886-0FCF84AC3ED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659722" y="1165982"/>
            <a:ext cx="1764000" cy="1764000"/>
          </a:xfrm>
          <a:prstGeom prst="rect">
            <a:avLst/>
          </a:prstGeom>
          <a:noFill/>
          <a:ln w="50800"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C9B2A748-42AC-438F-89D9-1D525A180EE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95438" y="1841500"/>
            <a:ext cx="7367137" cy="3041858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68288" indent="-268288">
              <a:buFont typeface="Arial" panose="020B0604020202020204" pitchFamily="34" charset="0"/>
              <a:buChar char="•"/>
              <a:defRPr/>
            </a:lvl2pPr>
            <a:lvl3pPr marL="542925" indent="-276225">
              <a:buClr>
                <a:schemeClr val="accent1"/>
              </a:buClr>
              <a:buFont typeface="Segoe UI" panose="020B0502040204020203" pitchFamily="34" charset="0"/>
              <a:buChar char="◦"/>
              <a:defRPr/>
            </a:lvl3pPr>
            <a:lvl4pPr marL="809625" indent="-266700">
              <a:buClr>
                <a:schemeClr val="accent1"/>
              </a:buClr>
              <a:buFont typeface="Segoe UI" panose="020B0502040204020203" pitchFamily="34" charset="0"/>
              <a:buChar char="▪"/>
              <a:defRPr/>
            </a:lvl4pPr>
            <a:lvl5pPr marL="1076325" indent="-266700">
              <a:buFont typeface="Segoe UI" panose="020B0502040204020203" pitchFamily="34" charset="0"/>
              <a:buChar char="▫"/>
              <a:defRPr/>
            </a:lvl5pPr>
          </a:lstStyle>
          <a:p>
            <a:pPr lvl="0"/>
            <a:r>
              <a:rPr lang="en-US" dirty="0"/>
              <a:t>Highlight text and press tab to cycle through styles. Press shift + tab to revert.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51C0E7-7B34-4041-A159-D4F289202E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265" y="6184105"/>
            <a:ext cx="339928" cy="376238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040280B-D46C-4294-B8E1-ECAFA1AC9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96942" y="6266951"/>
            <a:ext cx="2611106" cy="215444"/>
          </a:xfrm>
        </p:spPr>
        <p:txBody>
          <a:bodyPr/>
          <a:lstStyle/>
          <a:p>
            <a:r>
              <a:rPr lang="en-NZ" dirty="0"/>
              <a:t>Document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A9ECD13-45FE-4901-87E5-3EFB3C9A73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059" y="6141391"/>
            <a:ext cx="5001883" cy="461665"/>
          </a:xfrm>
        </p:spPr>
        <p:txBody>
          <a:bodyPr wrap="square" anchor="ctr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" cap="all" baseline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NZ" dirty="0"/>
              <a:t>ENDORSEMENT</a:t>
            </a:r>
            <a:br>
              <a:rPr lang="en-NZ" dirty="0"/>
            </a:br>
            <a:r>
              <a:rPr lang="en-NZ" dirty="0"/>
              <a:t>TYPE ONE: RESTRICTED/SENSITIVE/IN CONFIDENCE/UNCLASSIFIED</a:t>
            </a:r>
          </a:p>
        </p:txBody>
      </p:sp>
    </p:spTree>
    <p:extLst>
      <p:ext uri="{BB962C8B-B14F-4D97-AF65-F5344CB8AC3E}">
        <p14:creationId xmlns:p14="http://schemas.microsoft.com/office/powerpoint/2010/main" val="1380977350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491EE-A7E1-4D26-8800-AD06542FF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5886" y="1023294"/>
            <a:ext cx="5014463" cy="1338828"/>
          </a:xfrm>
        </p:spPr>
        <p:txBody>
          <a:bodyPr anchor="t">
            <a:spAutoFit/>
          </a:bodyPr>
          <a:lstStyle>
            <a:lvl1pPr>
              <a:defRPr/>
            </a:lvl1pPr>
          </a:lstStyle>
          <a:p>
            <a:r>
              <a:rPr lang="en-US" dirty="0"/>
              <a:t>Page heading that goes over 2 lines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AF5B69-FE88-42F2-A35D-37660BB9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885-BE7B-4D25-AC72-0775971022CC}" type="slidenum">
              <a:rPr lang="en-NZ" smtClean="0"/>
              <a:pPr/>
              <a:t>‹#›</a:t>
            </a:fld>
            <a:endParaRPr lang="en-NZ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11147C-6113-4F81-AE53-4EC94A0700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128522" cy="6857998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1D5F5E1-BB02-407B-84E1-4964C5B958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86550" y="1162051"/>
            <a:ext cx="4743450" cy="4867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/>
            </a:lvl1pPr>
          </a:lstStyle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16FDB2D3-5A51-4D55-AA38-D4E3EE24DB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95438" y="2451100"/>
            <a:ext cx="5014463" cy="3388107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68288" indent="-268288">
              <a:buFont typeface="Arial" panose="020B0604020202020204" pitchFamily="34" charset="0"/>
              <a:buChar char="•"/>
              <a:defRPr/>
            </a:lvl2pPr>
            <a:lvl3pPr marL="542925" indent="-276225">
              <a:buClr>
                <a:schemeClr val="accent1"/>
              </a:buClr>
              <a:buFont typeface="Segoe UI" panose="020B0502040204020203" pitchFamily="34" charset="0"/>
              <a:buChar char="◦"/>
              <a:defRPr/>
            </a:lvl3pPr>
            <a:lvl4pPr marL="809625" indent="-266700">
              <a:buClr>
                <a:schemeClr val="accent1"/>
              </a:buClr>
              <a:buFont typeface="Segoe UI" panose="020B0502040204020203" pitchFamily="34" charset="0"/>
              <a:buChar char="▪"/>
              <a:defRPr/>
            </a:lvl4pPr>
            <a:lvl5pPr marL="1076325" indent="-266700">
              <a:buFont typeface="Segoe UI" panose="020B0502040204020203" pitchFamily="34" charset="0"/>
              <a:buChar char="▫"/>
              <a:defRPr/>
            </a:lvl5pPr>
          </a:lstStyle>
          <a:p>
            <a:pPr lvl="0"/>
            <a:r>
              <a:rPr lang="en-US" dirty="0"/>
              <a:t>Highlight text and press tab to cycle through styles. Press shift + tab to revert.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51C0E7-7B34-4041-A159-D4F289202E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265" y="6184105"/>
            <a:ext cx="339928" cy="376238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B094B4E-FD50-40A1-ABF4-27BDA19BD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96942" y="6266951"/>
            <a:ext cx="2611106" cy="215444"/>
          </a:xfrm>
        </p:spPr>
        <p:txBody>
          <a:bodyPr/>
          <a:lstStyle/>
          <a:p>
            <a:r>
              <a:rPr lang="en-NZ" dirty="0"/>
              <a:t>Document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F126121-6DFA-45D3-AE95-B78AAA1B5A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059" y="6141391"/>
            <a:ext cx="5001883" cy="461665"/>
          </a:xfrm>
        </p:spPr>
        <p:txBody>
          <a:bodyPr wrap="square" anchor="ctr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" cap="all" baseline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NZ" dirty="0"/>
              <a:t>ENDORSEMENT</a:t>
            </a:r>
            <a:br>
              <a:rPr lang="en-NZ" dirty="0"/>
            </a:br>
            <a:r>
              <a:rPr lang="en-NZ" dirty="0"/>
              <a:t>TYPE ONE: RESTRICTED/SENSITIVE/IN CONFIDENCE/UNCLASSIFIED</a:t>
            </a:r>
          </a:p>
        </p:txBody>
      </p:sp>
    </p:spTree>
    <p:extLst>
      <p:ext uri="{BB962C8B-B14F-4D97-AF65-F5344CB8AC3E}">
        <p14:creationId xmlns:p14="http://schemas.microsoft.com/office/powerpoint/2010/main" val="2017516974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rgbClr val="F6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491EE-A7E1-4D26-8800-AD06542FF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8566" y="3049037"/>
            <a:ext cx="7082109" cy="836126"/>
          </a:xfrm>
        </p:spPr>
        <p:txBody>
          <a:bodyPr wrap="square">
            <a:spAutoFit/>
          </a:bodyPr>
          <a:lstStyle>
            <a:lvl1pPr>
              <a:lnSpc>
                <a:spcPts val="5750"/>
              </a:lnSpc>
              <a:defRPr sz="5250" baseline="0"/>
            </a:lvl1pPr>
          </a:lstStyle>
          <a:p>
            <a:r>
              <a:rPr lang="en-US" dirty="0"/>
              <a:t>Section divider</a:t>
            </a:r>
            <a:endParaRPr lang="en-NZ" dirty="0"/>
          </a:p>
        </p:txBody>
      </p:sp>
      <p:pic>
        <p:nvPicPr>
          <p:cNvPr id="8" name="Picture 7" descr="A black and white striped flag&#10;&#10;Description automatically generated with low confidence">
            <a:extLst>
              <a:ext uri="{FF2B5EF4-FFF2-40B4-BE49-F238E27FC236}">
                <a16:creationId xmlns:a16="http://schemas.microsoft.com/office/drawing/2014/main" id="{7ECB9196-2D51-44F0-B91C-95B6806F06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84020" cy="6858000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AFBB03A-DE09-4DAC-A3AC-8DF5779FA9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059" y="6141391"/>
            <a:ext cx="5001883" cy="461665"/>
          </a:xfrm>
        </p:spPr>
        <p:txBody>
          <a:bodyPr wrap="square" anchor="ctr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" cap="all" baseline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NZ" dirty="0"/>
              <a:t>ENDORSEMENT</a:t>
            </a:r>
            <a:br>
              <a:rPr lang="en-NZ" dirty="0"/>
            </a:br>
            <a:r>
              <a:rPr lang="en-NZ" dirty="0"/>
              <a:t>TYPE ONE: RESTRICTED/SENSITIVE/IN CONFIDENCE/UNCLASSIFIED</a:t>
            </a:r>
          </a:p>
        </p:txBody>
      </p:sp>
    </p:spTree>
    <p:extLst>
      <p:ext uri="{BB962C8B-B14F-4D97-AF65-F5344CB8AC3E}">
        <p14:creationId xmlns:p14="http://schemas.microsoft.com/office/powerpoint/2010/main" val="809582918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491EE-A7E1-4D26-8800-AD06542FF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8566" y="3049037"/>
            <a:ext cx="7082109" cy="836126"/>
          </a:xfrm>
        </p:spPr>
        <p:txBody>
          <a:bodyPr wrap="square">
            <a:spAutoFit/>
          </a:bodyPr>
          <a:lstStyle>
            <a:lvl1pPr>
              <a:lnSpc>
                <a:spcPts val="5750"/>
              </a:lnSpc>
              <a:defRPr sz="5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</a:t>
            </a:r>
            <a:endParaRPr lang="en-NZ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CB9196-2D51-44F0-B91C-95B6806F06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684020" cy="6857999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A34021A-B4F3-4228-8800-F818E1B785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059" y="6141391"/>
            <a:ext cx="5001883" cy="461665"/>
          </a:xfrm>
        </p:spPr>
        <p:txBody>
          <a:bodyPr wrap="square" anchor="ctr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" cap="all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NZ" dirty="0"/>
              <a:t>ENDORSEMENT</a:t>
            </a:r>
            <a:br>
              <a:rPr lang="en-NZ" dirty="0"/>
            </a:br>
            <a:r>
              <a:rPr lang="en-NZ" dirty="0"/>
              <a:t>TYPE ONE: RESTRICTED/SENSITIVE/IN CONFIDENCE/UNCLASSIFIED</a:t>
            </a:r>
          </a:p>
        </p:txBody>
      </p:sp>
    </p:spTree>
    <p:extLst>
      <p:ext uri="{BB962C8B-B14F-4D97-AF65-F5344CB8AC3E}">
        <p14:creationId xmlns:p14="http://schemas.microsoft.com/office/powerpoint/2010/main" val="3042328872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491EE-A7E1-4D26-8800-AD06542FF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8566" y="3049037"/>
            <a:ext cx="7082109" cy="836126"/>
          </a:xfrm>
        </p:spPr>
        <p:txBody>
          <a:bodyPr wrap="square">
            <a:spAutoFit/>
          </a:bodyPr>
          <a:lstStyle>
            <a:lvl1pPr>
              <a:lnSpc>
                <a:spcPts val="5750"/>
              </a:lnSpc>
              <a:defRPr sz="5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</a:t>
            </a:r>
            <a:endParaRPr lang="en-NZ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CB9196-2D51-44F0-B91C-95B6806F06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684019" cy="6857999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087E547-41F5-4B13-8934-175BDE8F7B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059" y="6141391"/>
            <a:ext cx="5001883" cy="461665"/>
          </a:xfrm>
        </p:spPr>
        <p:txBody>
          <a:bodyPr wrap="square" anchor="ctr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" cap="all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NZ" dirty="0"/>
              <a:t>ENDORSEMENT</a:t>
            </a:r>
            <a:br>
              <a:rPr lang="en-NZ" dirty="0"/>
            </a:br>
            <a:r>
              <a:rPr lang="en-NZ" dirty="0"/>
              <a:t>TYPE ONE: RESTRICTED/SENSITIVE/IN CONFIDENCE/UNCLASSIFIED</a:t>
            </a:r>
          </a:p>
        </p:txBody>
      </p:sp>
    </p:spTree>
    <p:extLst>
      <p:ext uri="{BB962C8B-B14F-4D97-AF65-F5344CB8AC3E}">
        <p14:creationId xmlns:p14="http://schemas.microsoft.com/office/powerpoint/2010/main" val="730787936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491EE-A7E1-4D26-8800-AD06542FF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8566" y="3049037"/>
            <a:ext cx="7082109" cy="836126"/>
          </a:xfrm>
        </p:spPr>
        <p:txBody>
          <a:bodyPr wrap="square">
            <a:spAutoFit/>
          </a:bodyPr>
          <a:lstStyle>
            <a:lvl1pPr>
              <a:lnSpc>
                <a:spcPts val="5750"/>
              </a:lnSpc>
              <a:defRPr sz="5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</a:t>
            </a:r>
            <a:endParaRPr lang="en-NZ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CB9196-2D51-44F0-B91C-95B6806F06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"/>
            <a:ext cx="1684019" cy="6857995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EED5CAA-735D-4780-8058-FBFF365524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059" y="6141391"/>
            <a:ext cx="5001883" cy="461665"/>
          </a:xfrm>
        </p:spPr>
        <p:txBody>
          <a:bodyPr wrap="square" anchor="ctr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" cap="all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NZ" dirty="0"/>
              <a:t>ENDORSEMENT</a:t>
            </a:r>
            <a:br>
              <a:rPr lang="en-NZ" dirty="0"/>
            </a:br>
            <a:r>
              <a:rPr lang="en-NZ" dirty="0"/>
              <a:t>TYPE ONE: RESTRICTED/SENSITIVE/IN CONFIDENCE/UNCLASSIFIED</a:t>
            </a:r>
          </a:p>
        </p:txBody>
      </p:sp>
    </p:spTree>
    <p:extLst>
      <p:ext uri="{BB962C8B-B14F-4D97-AF65-F5344CB8AC3E}">
        <p14:creationId xmlns:p14="http://schemas.microsoft.com/office/powerpoint/2010/main" val="914934079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E85DA2-1BD1-4C2A-AC77-972E67D537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45DADE-87DC-490D-A700-419A7E359D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5887" y="3246816"/>
            <a:ext cx="8748000" cy="733534"/>
          </a:xfrm>
        </p:spPr>
        <p:txBody>
          <a:bodyPr wrap="square">
            <a:spAutoFit/>
          </a:bodyPr>
          <a:lstStyle>
            <a:lvl1pPr>
              <a:lnSpc>
                <a:spcPts val="5000"/>
              </a:lnSpc>
              <a:defRPr sz="5250" cap="all" spc="-160" baseline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Headline.</a:t>
            </a:r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C33D25-C86A-464D-82E4-4E89931709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9850" y="318377"/>
            <a:ext cx="2628900" cy="973421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4FD5B85-76BD-4C5C-99B1-69613EA977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059" y="6141391"/>
            <a:ext cx="5001883" cy="461665"/>
          </a:xfrm>
        </p:spPr>
        <p:txBody>
          <a:bodyPr wrap="square" anchor="ctr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" cap="all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NZ" dirty="0"/>
              <a:t>ENDORSEMENT</a:t>
            </a:r>
            <a:br>
              <a:rPr lang="en-NZ" dirty="0"/>
            </a:br>
            <a:r>
              <a:rPr lang="en-NZ" dirty="0"/>
              <a:t>TYPE ONE: RESTRICTED/SENSITIVE/IN CONFIDENCE/UNCLASSIFIED</a:t>
            </a:r>
          </a:p>
        </p:txBody>
      </p:sp>
    </p:spTree>
    <p:extLst>
      <p:ext uri="{BB962C8B-B14F-4D97-AF65-F5344CB8AC3E}">
        <p14:creationId xmlns:p14="http://schemas.microsoft.com/office/powerpoint/2010/main" val="2544371515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E85DA2-1BD1-4C2A-AC77-972E67D537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45DADE-87DC-490D-A700-419A7E359D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5887" y="3246816"/>
            <a:ext cx="8748000" cy="733534"/>
          </a:xfrm>
        </p:spPr>
        <p:txBody>
          <a:bodyPr>
            <a:spAutoFit/>
          </a:bodyPr>
          <a:lstStyle>
            <a:lvl1pPr>
              <a:lnSpc>
                <a:spcPts val="5000"/>
              </a:lnSpc>
              <a:defRPr sz="5250" cap="all" spc="-16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Headline.</a:t>
            </a:r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C33D25-C86A-464D-82E4-4E89931709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9851" y="318377"/>
            <a:ext cx="2628898" cy="973421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0101BD0-B2F3-4A22-9858-A5DC624C26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059" y="6141391"/>
            <a:ext cx="5001883" cy="461665"/>
          </a:xfrm>
        </p:spPr>
        <p:txBody>
          <a:bodyPr wrap="square" anchor="ctr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" cap="all" baseline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NZ" dirty="0"/>
              <a:t>ENDORSEMENT</a:t>
            </a:r>
            <a:br>
              <a:rPr lang="en-NZ" dirty="0"/>
            </a:br>
            <a:r>
              <a:rPr lang="en-NZ" dirty="0"/>
              <a:t>TYPE ONE: RESTRICTED/SENSITIVE/IN CONFIDENCE/UNCLASSIFIED</a:t>
            </a:r>
          </a:p>
        </p:txBody>
      </p:sp>
    </p:spTree>
    <p:extLst>
      <p:ext uri="{BB962C8B-B14F-4D97-AF65-F5344CB8AC3E}">
        <p14:creationId xmlns:p14="http://schemas.microsoft.com/office/powerpoint/2010/main" val="1245692999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E85DA2-1BD1-4C2A-AC77-972E67D537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45DADE-87DC-490D-A700-419A7E359D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5887" y="3246816"/>
            <a:ext cx="8748000" cy="733534"/>
          </a:xfrm>
        </p:spPr>
        <p:txBody>
          <a:bodyPr>
            <a:spAutoFit/>
          </a:bodyPr>
          <a:lstStyle>
            <a:lvl1pPr>
              <a:lnSpc>
                <a:spcPts val="5000"/>
              </a:lnSpc>
              <a:defRPr sz="5250" cap="all" spc="-160" baseline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Headline.</a:t>
            </a:r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C33D25-C86A-464D-82E4-4E89931709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9851" y="318377"/>
            <a:ext cx="2628898" cy="973420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668F3A7-718E-40CF-B0CA-071A963CB6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059" y="6141391"/>
            <a:ext cx="5001883" cy="461665"/>
          </a:xfrm>
        </p:spPr>
        <p:txBody>
          <a:bodyPr wrap="square" anchor="ctr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" cap="all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NZ" dirty="0"/>
              <a:t>ENDORSEMENT</a:t>
            </a:r>
            <a:br>
              <a:rPr lang="en-NZ" dirty="0"/>
            </a:br>
            <a:r>
              <a:rPr lang="en-NZ" dirty="0"/>
              <a:t>TYPE ONE: RESTRICTED/SENSITIVE/IN CONFIDENCE/UNCLASSIFIED</a:t>
            </a:r>
          </a:p>
        </p:txBody>
      </p:sp>
    </p:spTree>
    <p:extLst>
      <p:ext uri="{BB962C8B-B14F-4D97-AF65-F5344CB8AC3E}">
        <p14:creationId xmlns:p14="http://schemas.microsoft.com/office/powerpoint/2010/main" val="3047591342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E85DA2-1BD1-4C2A-AC77-972E67D537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45DADE-87DC-490D-A700-419A7E359D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5887" y="3246816"/>
            <a:ext cx="8748000" cy="733534"/>
          </a:xfrm>
        </p:spPr>
        <p:txBody>
          <a:bodyPr>
            <a:spAutoFit/>
          </a:bodyPr>
          <a:lstStyle>
            <a:lvl1pPr>
              <a:lnSpc>
                <a:spcPts val="5000"/>
              </a:lnSpc>
              <a:defRPr sz="5250" cap="all" spc="-160" baseline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Headline.</a:t>
            </a:r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C33D25-C86A-464D-82E4-4E89931709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9851" y="318377"/>
            <a:ext cx="2628898" cy="973420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32791A6-AE9E-43DE-8647-387053A7C9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059" y="6141391"/>
            <a:ext cx="5001883" cy="461665"/>
          </a:xfrm>
        </p:spPr>
        <p:txBody>
          <a:bodyPr wrap="square" anchor="ctr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" cap="all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NZ" dirty="0"/>
              <a:t>ENDORSEMENT</a:t>
            </a:r>
            <a:br>
              <a:rPr lang="en-NZ" dirty="0"/>
            </a:br>
            <a:r>
              <a:rPr lang="en-NZ" dirty="0"/>
              <a:t>TYPE ONE: RESTRICTED/SENSITIVE/IN CONFIDENCE/UNCLASSIFIED</a:t>
            </a:r>
          </a:p>
        </p:txBody>
      </p:sp>
    </p:spTree>
    <p:extLst>
      <p:ext uri="{BB962C8B-B14F-4D97-AF65-F5344CB8AC3E}">
        <p14:creationId xmlns:p14="http://schemas.microsoft.com/office/powerpoint/2010/main" val="635357610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DC67A-C216-4281-A211-4FF0965F8E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08207" y="2593180"/>
            <a:ext cx="9000000" cy="964367"/>
          </a:xfrm>
        </p:spPr>
        <p:txBody>
          <a:bodyPr>
            <a:spAutoFit/>
          </a:bodyPr>
          <a:lstStyle>
            <a:lvl1pPr>
              <a:lnSpc>
                <a:spcPts val="6750"/>
              </a:lnSpc>
              <a:defRPr sz="6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NZ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84DC12-D22A-44E8-8507-61EA2D5F09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684020" cy="685799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4C1F8E2-F07D-4196-A412-3F59648D67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08208" y="3682376"/>
            <a:ext cx="9000000" cy="477054"/>
          </a:xfrm>
        </p:spPr>
        <p:txBody>
          <a:bodyPr>
            <a:spAutoFit/>
          </a:bodyPr>
          <a:lstStyle>
            <a:lvl1pPr marL="0" indent="0">
              <a:lnSpc>
                <a:spcPts val="3000"/>
              </a:lnSpc>
              <a:spcAft>
                <a:spcPts val="0"/>
              </a:spcAft>
              <a:buNone/>
              <a:defRPr sz="30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AAC0EAD9-E682-43B1-AE9A-B2C917F207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08208" y="5164608"/>
            <a:ext cx="9000000" cy="284693"/>
          </a:xfrm>
        </p:spPr>
        <p:txBody>
          <a:bodyPr>
            <a:sp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BE28DE-B09A-4222-90B5-F601B66660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9851" y="318377"/>
            <a:ext cx="2628898" cy="97342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8ACDC9C-7814-466E-88AB-0D8318255C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49966"/>
            <a:ext cx="12192000" cy="461665"/>
          </a:xfrm>
        </p:spPr>
        <p:txBody>
          <a:bodyPr anchor="ctr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" cap="all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NZ" dirty="0"/>
              <a:t>TYPE ONE: RESTRICTED/SENSITIVE/IN CONFIDENCE/UNCLASSIFIED</a:t>
            </a:r>
            <a:br>
              <a:rPr lang="en-NZ" dirty="0"/>
            </a:br>
            <a:r>
              <a:rPr lang="en-NZ" dirty="0"/>
              <a:t>ENDORSEMENT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1E25D9B-C121-48DB-ACBA-B64DB86034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141391"/>
            <a:ext cx="12192000" cy="461665"/>
          </a:xfrm>
        </p:spPr>
        <p:txBody>
          <a:bodyPr anchor="ctr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" cap="all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NZ" dirty="0"/>
              <a:t>ENDORSEMENT</a:t>
            </a:r>
            <a:br>
              <a:rPr lang="en-NZ" dirty="0"/>
            </a:br>
            <a:r>
              <a:rPr lang="en-NZ" dirty="0"/>
              <a:t>TYPE ONE: RESTRICTED/SENSITIVE/IN CONFIDENCE/UNCLASSIFIED</a:t>
            </a:r>
          </a:p>
        </p:txBody>
      </p:sp>
    </p:spTree>
    <p:extLst>
      <p:ext uri="{BB962C8B-B14F-4D97-AF65-F5344CB8AC3E}">
        <p14:creationId xmlns:p14="http://schemas.microsoft.com/office/powerpoint/2010/main" val="2746301070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nect With 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1B491EE-A7E1-4D26-8800-AD06542FF112}"/>
              </a:ext>
            </a:extLst>
          </p:cNvPr>
          <p:cNvSpPr txBox="1">
            <a:spLocks/>
          </p:cNvSpPr>
          <p:nvPr userDrawn="1"/>
        </p:nvSpPr>
        <p:spPr>
          <a:xfrm>
            <a:off x="1595886" y="1028661"/>
            <a:ext cx="9757913" cy="715581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chemeClr val="accent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Connect with us…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AF5B69-FE88-42F2-A35D-37660BB9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885-BE7B-4D25-AC72-0775971022CC}" type="slidenum">
              <a:rPr lang="en-NZ" smtClean="0"/>
              <a:pPr/>
              <a:t>‹#›</a:t>
            </a:fld>
            <a:endParaRPr lang="en-NZ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11147C-6113-4F81-AE53-4EC94A0700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128522" cy="68579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51C0E7-7B34-4041-A159-D4F289202E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265" y="6184105"/>
            <a:ext cx="339928" cy="376238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1761709" y="2242099"/>
            <a:ext cx="3185545" cy="540000"/>
            <a:chOff x="1761709" y="2242099"/>
            <a:chExt cx="3185545" cy="540000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EF5E77CD-C795-4191-8A40-A1125233DA6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1709" y="2242099"/>
              <a:ext cx="5400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C92B34C-6CA9-499B-B43F-3645EA63BC40}"/>
                </a:ext>
              </a:extLst>
            </p:cNvPr>
            <p:cNvSpPr txBox="1"/>
            <p:nvPr userDrawn="1"/>
          </p:nvSpPr>
          <p:spPr>
            <a:xfrm>
              <a:off x="2301709" y="2308644"/>
              <a:ext cx="26455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www.rbnz.govt.nz</a:t>
              </a:r>
            </a:p>
          </p:txBody>
        </p:sp>
      </p:grpSp>
      <p:grpSp>
        <p:nvGrpSpPr>
          <p:cNvPr id="7" name="Group 6"/>
          <p:cNvGrpSpPr/>
          <p:nvPr userDrawn="1"/>
        </p:nvGrpSpPr>
        <p:grpSpPr>
          <a:xfrm>
            <a:off x="1761709" y="2990121"/>
            <a:ext cx="4401786" cy="540000"/>
            <a:chOff x="1761709" y="2957244"/>
            <a:chExt cx="4401786" cy="540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CCCD8B5-5371-4B47-B6C6-46D31C049A0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1709" y="2957244"/>
              <a:ext cx="5400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C8E5118-4680-4625-8C30-AFAE68BA6746}"/>
                </a:ext>
              </a:extLst>
            </p:cNvPr>
            <p:cNvSpPr txBox="1"/>
            <p:nvPr userDrawn="1"/>
          </p:nvSpPr>
          <p:spPr>
            <a:xfrm>
              <a:off x="2301709" y="3047901"/>
              <a:ext cx="38617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Sign-up for email news &amp; alerts</a:t>
              </a:r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1761709" y="3738143"/>
            <a:ext cx="3185545" cy="540000"/>
            <a:chOff x="1761709" y="3957523"/>
            <a:chExt cx="3185545" cy="540000"/>
          </a:xfrm>
        </p:grpSpPr>
        <p:pic>
          <p:nvPicPr>
            <p:cNvPr id="17" name="Picture 9">
              <a:extLst>
                <a:ext uri="{FF2B5EF4-FFF2-40B4-BE49-F238E27FC236}">
                  <a16:creationId xmlns:a16="http://schemas.microsoft.com/office/drawing/2014/main" id="{59DAE026-FC12-48C5-95CD-80A469ACF3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1709" y="3957523"/>
              <a:ext cx="5400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59F0EBB-704E-4B8B-97E2-7038FBEBBE79}"/>
                </a:ext>
              </a:extLst>
            </p:cNvPr>
            <p:cNvSpPr txBox="1"/>
            <p:nvPr userDrawn="1"/>
          </p:nvSpPr>
          <p:spPr>
            <a:xfrm>
              <a:off x="2301709" y="4040763"/>
              <a:ext cx="26455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@</a:t>
              </a:r>
              <a:r>
                <a:rPr lang="en-NZ" dirty="0" err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ReserveBankofNZ</a:t>
              </a:r>
              <a:endParaRPr lang="en-NZ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>
            <a:off x="1761709" y="4486164"/>
            <a:ext cx="3199529" cy="540000"/>
            <a:chOff x="1761709" y="4957801"/>
            <a:chExt cx="3199529" cy="540000"/>
          </a:xfrm>
        </p:grpSpPr>
        <p:pic>
          <p:nvPicPr>
            <p:cNvPr id="19" name="Picture 4">
              <a:hlinkClick r:id="rId7"/>
              <a:extLst>
                <a:ext uri="{FF2B5EF4-FFF2-40B4-BE49-F238E27FC236}">
                  <a16:creationId xmlns:a16="http://schemas.microsoft.com/office/drawing/2014/main" id="{C538BA1D-A1ED-4E9E-A1C7-06C1427FD97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1709" y="4957801"/>
              <a:ext cx="5400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EDB9110-0C4C-4AB8-8A58-96BC536B7B14}"/>
                </a:ext>
              </a:extLst>
            </p:cNvPr>
            <p:cNvSpPr txBox="1"/>
            <p:nvPr userDrawn="1"/>
          </p:nvSpPr>
          <p:spPr>
            <a:xfrm>
              <a:off x="2315693" y="5043135"/>
              <a:ext cx="26455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 err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reservebankofNZ</a:t>
              </a:r>
              <a:endParaRPr lang="en-NZ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F7514369-5ECD-4CD5-B17E-D34D0653A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96942" y="6266951"/>
            <a:ext cx="2611106" cy="215444"/>
          </a:xfrm>
        </p:spPr>
        <p:txBody>
          <a:bodyPr/>
          <a:lstStyle/>
          <a:p>
            <a:r>
              <a:rPr lang="en-NZ" dirty="0"/>
              <a:t>Document Title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C64F7A5C-4247-46C2-BE36-55CC103DB2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059" y="6141391"/>
            <a:ext cx="5001883" cy="461665"/>
          </a:xfrm>
        </p:spPr>
        <p:txBody>
          <a:bodyPr wrap="square" anchor="ctr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" cap="all" baseline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NZ" dirty="0"/>
              <a:t>ENDORSEMENT</a:t>
            </a:r>
            <a:br>
              <a:rPr lang="en-NZ" dirty="0"/>
            </a:br>
            <a:r>
              <a:rPr lang="en-NZ" dirty="0"/>
              <a:t>TYPE ONE: RESTRICTED/SENSITIVE/IN CONFIDENCE/UNCLASSIFIED</a:t>
            </a:r>
          </a:p>
        </p:txBody>
      </p:sp>
    </p:spTree>
    <p:extLst>
      <p:ext uri="{BB962C8B-B14F-4D97-AF65-F5344CB8AC3E}">
        <p14:creationId xmlns:p14="http://schemas.microsoft.com/office/powerpoint/2010/main" val="134366835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nect With Us 2">
    <p:bg>
      <p:bgPr>
        <a:solidFill>
          <a:srgbClr val="F7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1B491EE-A7E1-4D26-8800-AD06542FF112}"/>
              </a:ext>
            </a:extLst>
          </p:cNvPr>
          <p:cNvSpPr txBox="1">
            <a:spLocks/>
          </p:cNvSpPr>
          <p:nvPr userDrawn="1"/>
        </p:nvSpPr>
        <p:spPr>
          <a:xfrm>
            <a:off x="1595886" y="1028661"/>
            <a:ext cx="9757913" cy="715581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chemeClr val="accent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Connect with us…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AF5B69-FE88-42F2-A35D-37660BB9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885-BE7B-4D25-AC72-0775971022CC}" type="slidenum">
              <a:rPr lang="en-NZ" smtClean="0"/>
              <a:pPr/>
              <a:t>‹#›</a:t>
            </a:fld>
            <a:endParaRPr lang="en-NZ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51C0E7-7B34-4041-A159-D4F289202E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265" y="6184105"/>
            <a:ext cx="339928" cy="376238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1761709" y="2242099"/>
            <a:ext cx="3185545" cy="540000"/>
            <a:chOff x="1761709" y="2242099"/>
            <a:chExt cx="3185545" cy="540000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EF5E77CD-C795-4191-8A40-A1125233DA6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1709" y="2242099"/>
              <a:ext cx="5400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C92B34C-6CA9-499B-B43F-3645EA63BC40}"/>
                </a:ext>
              </a:extLst>
            </p:cNvPr>
            <p:cNvSpPr txBox="1"/>
            <p:nvPr userDrawn="1"/>
          </p:nvSpPr>
          <p:spPr>
            <a:xfrm>
              <a:off x="2301709" y="2308644"/>
              <a:ext cx="26455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www.rbnz.govt.nz</a:t>
              </a:r>
            </a:p>
          </p:txBody>
        </p:sp>
      </p:grpSp>
      <p:grpSp>
        <p:nvGrpSpPr>
          <p:cNvPr id="7" name="Group 6"/>
          <p:cNvGrpSpPr/>
          <p:nvPr userDrawn="1"/>
        </p:nvGrpSpPr>
        <p:grpSpPr>
          <a:xfrm>
            <a:off x="1761709" y="2990121"/>
            <a:ext cx="4401786" cy="540000"/>
            <a:chOff x="1761709" y="2957244"/>
            <a:chExt cx="4401786" cy="540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CCCD8B5-5371-4B47-B6C6-46D31C049A0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1709" y="2957244"/>
              <a:ext cx="5400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C8E5118-4680-4625-8C30-AFAE68BA6746}"/>
                </a:ext>
              </a:extLst>
            </p:cNvPr>
            <p:cNvSpPr txBox="1"/>
            <p:nvPr userDrawn="1"/>
          </p:nvSpPr>
          <p:spPr>
            <a:xfrm>
              <a:off x="2301709" y="3047901"/>
              <a:ext cx="38617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Sign-up for email news &amp; alerts</a:t>
              </a:r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1761709" y="3738143"/>
            <a:ext cx="3185545" cy="540000"/>
            <a:chOff x="1761709" y="3957523"/>
            <a:chExt cx="3185545" cy="540000"/>
          </a:xfrm>
        </p:grpSpPr>
        <p:pic>
          <p:nvPicPr>
            <p:cNvPr id="17" name="Picture 9">
              <a:extLst>
                <a:ext uri="{FF2B5EF4-FFF2-40B4-BE49-F238E27FC236}">
                  <a16:creationId xmlns:a16="http://schemas.microsoft.com/office/drawing/2014/main" id="{59DAE026-FC12-48C5-95CD-80A469ACF3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1709" y="3957523"/>
              <a:ext cx="5400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59F0EBB-704E-4B8B-97E2-7038FBEBBE79}"/>
                </a:ext>
              </a:extLst>
            </p:cNvPr>
            <p:cNvSpPr txBox="1"/>
            <p:nvPr userDrawn="1"/>
          </p:nvSpPr>
          <p:spPr>
            <a:xfrm>
              <a:off x="2301709" y="4040763"/>
              <a:ext cx="26455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@</a:t>
              </a:r>
              <a:r>
                <a:rPr lang="en-NZ" dirty="0" err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ReserveBankofNZ</a:t>
              </a:r>
              <a:endParaRPr lang="en-NZ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>
            <a:off x="1761709" y="4486164"/>
            <a:ext cx="3199529" cy="540000"/>
            <a:chOff x="1761709" y="4957801"/>
            <a:chExt cx="3199529" cy="540000"/>
          </a:xfrm>
        </p:grpSpPr>
        <p:pic>
          <p:nvPicPr>
            <p:cNvPr id="19" name="Picture 4">
              <a:hlinkClick r:id="rId6"/>
              <a:extLst>
                <a:ext uri="{FF2B5EF4-FFF2-40B4-BE49-F238E27FC236}">
                  <a16:creationId xmlns:a16="http://schemas.microsoft.com/office/drawing/2014/main" id="{C538BA1D-A1ED-4E9E-A1C7-06C1427FD97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1709" y="4957801"/>
              <a:ext cx="5400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EDB9110-0C4C-4AB8-8A58-96BC536B7B14}"/>
                </a:ext>
              </a:extLst>
            </p:cNvPr>
            <p:cNvSpPr txBox="1"/>
            <p:nvPr userDrawn="1"/>
          </p:nvSpPr>
          <p:spPr>
            <a:xfrm>
              <a:off x="2315693" y="5043135"/>
              <a:ext cx="26455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 err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reservebankofNZ</a:t>
              </a:r>
              <a:endParaRPr lang="en-NZ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pic>
        <p:nvPicPr>
          <p:cNvPr id="23" name="Picture 22" descr="A picture containing window blind, grate&#10;&#10;Description automatically generated">
            <a:extLst>
              <a:ext uri="{FF2B5EF4-FFF2-40B4-BE49-F238E27FC236}">
                <a16:creationId xmlns:a16="http://schemas.microsoft.com/office/drawing/2014/main" id="{7A11147C-6113-4F81-AE53-4EC94A0700E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8522" cy="6858000"/>
          </a:xfrm>
          <a:prstGeom prst="rect">
            <a:avLst/>
          </a:prstGeom>
        </p:spPr>
      </p:pic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0CFF1CF4-F556-4D98-A867-9058DE9D4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96942" y="6266951"/>
            <a:ext cx="2611106" cy="215444"/>
          </a:xfrm>
        </p:spPr>
        <p:txBody>
          <a:bodyPr/>
          <a:lstStyle/>
          <a:p>
            <a:r>
              <a:rPr lang="en-NZ" dirty="0"/>
              <a:t>Document Title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F9246DC7-FAAF-45EF-BBEF-04BD4A4EC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059" y="6141391"/>
            <a:ext cx="5001883" cy="461665"/>
          </a:xfrm>
        </p:spPr>
        <p:txBody>
          <a:bodyPr wrap="square" anchor="ctr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" cap="all" baseline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NZ" dirty="0"/>
              <a:t>ENDORSEMENT</a:t>
            </a:r>
            <a:br>
              <a:rPr lang="en-NZ" dirty="0"/>
            </a:br>
            <a:r>
              <a:rPr lang="en-NZ" dirty="0"/>
              <a:t>TYPE ONE: RESTRICTED/SENSITIVE/IN CONFIDENCE/UNCLASSIFIED</a:t>
            </a:r>
          </a:p>
        </p:txBody>
      </p:sp>
    </p:spTree>
    <p:extLst>
      <p:ext uri="{BB962C8B-B14F-4D97-AF65-F5344CB8AC3E}">
        <p14:creationId xmlns:p14="http://schemas.microsoft.com/office/powerpoint/2010/main" val="663602881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urpo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Calendar&#10;&#10;Description automatically generated">
            <a:extLst>
              <a:ext uri="{FF2B5EF4-FFF2-40B4-BE49-F238E27FC236}">
                <a16:creationId xmlns:a16="http://schemas.microsoft.com/office/drawing/2014/main" id="{D677CE34-849D-4E03-9F08-D5B2560EB4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06F567-842D-4225-9AA7-81C2EE51F3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059" y="6141391"/>
            <a:ext cx="5001883" cy="461665"/>
          </a:xfrm>
        </p:spPr>
        <p:txBody>
          <a:bodyPr wrap="square" anchor="ctr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" cap="all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NZ" dirty="0"/>
              <a:t>ENDORSEMENT</a:t>
            </a:r>
            <a:br>
              <a:rPr lang="en-NZ" dirty="0"/>
            </a:br>
            <a:r>
              <a:rPr lang="en-NZ" dirty="0"/>
              <a:t>TYPE ONE: RESTRICTED/SENSITIVE/IN CONFIDENCE/UNCLASSIFIED</a:t>
            </a:r>
          </a:p>
        </p:txBody>
      </p:sp>
    </p:spTree>
    <p:extLst>
      <p:ext uri="{BB962C8B-B14F-4D97-AF65-F5344CB8AC3E}">
        <p14:creationId xmlns:p14="http://schemas.microsoft.com/office/powerpoint/2010/main" val="875922478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is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water, dog, outdoor&#10;&#10;Description automatically generated">
            <a:extLst>
              <a:ext uri="{FF2B5EF4-FFF2-40B4-BE49-F238E27FC236}">
                <a16:creationId xmlns:a16="http://schemas.microsoft.com/office/drawing/2014/main" id="{82211EE2-07F9-483B-AF0B-B91BC7A67A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BBE154C-140F-4E3F-A734-23B95B8056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059" y="6141391"/>
            <a:ext cx="5001883" cy="461665"/>
          </a:xfrm>
        </p:spPr>
        <p:txBody>
          <a:bodyPr wrap="square" anchor="ctr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" cap="all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NZ" dirty="0"/>
              <a:t>ENDORSEMENT</a:t>
            </a:r>
            <a:br>
              <a:rPr lang="en-NZ" dirty="0"/>
            </a:br>
            <a:r>
              <a:rPr lang="en-NZ" dirty="0"/>
              <a:t>TYPE ONE: RESTRICTED/SENSITIVE/IN CONFIDENCE/UNCLASSIFIED</a:t>
            </a:r>
          </a:p>
        </p:txBody>
      </p:sp>
    </p:spTree>
    <p:extLst>
      <p:ext uri="{BB962C8B-B14F-4D97-AF65-F5344CB8AC3E}">
        <p14:creationId xmlns:p14="http://schemas.microsoft.com/office/powerpoint/2010/main" val="393511603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is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water, outdoor, dog&#10;&#10;Description automatically generated">
            <a:extLst>
              <a:ext uri="{FF2B5EF4-FFF2-40B4-BE49-F238E27FC236}">
                <a16:creationId xmlns:a16="http://schemas.microsoft.com/office/drawing/2014/main" id="{443F8FCD-8406-4D9B-A126-3C51882020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BC2B56F-4104-42A2-A9B7-7F72DA980F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059" y="6141391"/>
            <a:ext cx="5001883" cy="461665"/>
          </a:xfrm>
        </p:spPr>
        <p:txBody>
          <a:bodyPr wrap="square" anchor="ctr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" cap="all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NZ" dirty="0"/>
              <a:t>ENDORSEMENT</a:t>
            </a:r>
            <a:br>
              <a:rPr lang="en-NZ" dirty="0"/>
            </a:br>
            <a:r>
              <a:rPr lang="en-NZ" dirty="0"/>
              <a:t>TYPE ONE: RESTRICTED/SENSITIVE/IN CONFIDENCE/UNCLASSIFIED</a:t>
            </a:r>
          </a:p>
        </p:txBody>
      </p:sp>
    </p:spTree>
    <p:extLst>
      <p:ext uri="{BB962C8B-B14F-4D97-AF65-F5344CB8AC3E}">
        <p14:creationId xmlns:p14="http://schemas.microsoft.com/office/powerpoint/2010/main" val="1379668873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alu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981BEF37-CC68-48C5-A893-ECFB3E37F7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72152D3-4DDF-4861-BDFA-617A79FB87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059" y="6141391"/>
            <a:ext cx="5001883" cy="461665"/>
          </a:xfrm>
        </p:spPr>
        <p:txBody>
          <a:bodyPr wrap="square" anchor="ctr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" cap="all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NZ" dirty="0"/>
              <a:t>ENDORSEMENT</a:t>
            </a:r>
            <a:br>
              <a:rPr lang="en-NZ" dirty="0"/>
            </a:br>
            <a:r>
              <a:rPr lang="en-NZ" dirty="0"/>
              <a:t>TYPE ONE: RESTRICTED/SENSITIVE/IN CONFIDENCE/UNCLASSIFIED</a:t>
            </a:r>
          </a:p>
        </p:txBody>
      </p:sp>
    </p:spTree>
    <p:extLst>
      <p:ext uri="{BB962C8B-B14F-4D97-AF65-F5344CB8AC3E}">
        <p14:creationId xmlns:p14="http://schemas.microsoft.com/office/powerpoint/2010/main" val="2071080633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akia Tīmatang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6">
            <a:extLst>
              <a:ext uri="{FF2B5EF4-FFF2-40B4-BE49-F238E27FC236}">
                <a16:creationId xmlns:a16="http://schemas.microsoft.com/office/drawing/2014/main" id="{C3820C20-91BF-F127-BB3D-73B4F50AC758}"/>
              </a:ext>
            </a:extLst>
          </p:cNvPr>
          <p:cNvSpPr txBox="1">
            <a:spLocks/>
          </p:cNvSpPr>
          <p:nvPr userDrawn="1"/>
        </p:nvSpPr>
        <p:spPr>
          <a:xfrm>
            <a:off x="1595438" y="1097410"/>
            <a:ext cx="7367137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accent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NZ" dirty="0"/>
              <a:t>Karakia </a:t>
            </a:r>
            <a:r>
              <a:rPr lang="en-NZ" dirty="0" err="1"/>
              <a:t>Tīmatanga</a:t>
            </a:r>
            <a:endParaRPr lang="en-NZ" sz="24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AF5B69-FE88-42F2-A35D-37660BB9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885-BE7B-4D25-AC72-0775971022CC}" type="slidenum">
              <a:rPr lang="en-NZ" smtClean="0"/>
              <a:pPr/>
              <a:t>‹#›</a:t>
            </a:fld>
            <a:endParaRPr lang="en-NZ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11147C-6113-4F81-AE53-4EC94A0700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128522" cy="68579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51C0E7-7B34-4041-A159-D4F289202E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265" y="6184105"/>
            <a:ext cx="339928" cy="376238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040280B-D46C-4294-B8E1-ECAFA1AC9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96942" y="6266951"/>
            <a:ext cx="2611106" cy="215444"/>
          </a:xfrm>
        </p:spPr>
        <p:txBody>
          <a:bodyPr/>
          <a:lstStyle/>
          <a:p>
            <a:r>
              <a:rPr lang="en-NZ" dirty="0"/>
              <a:t>Document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A9ECD13-45FE-4901-87E5-3EFB3C9A73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059" y="6141391"/>
            <a:ext cx="5001883" cy="461665"/>
          </a:xfrm>
        </p:spPr>
        <p:txBody>
          <a:bodyPr wrap="square" anchor="ctr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" cap="all" baseline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NZ" dirty="0"/>
              <a:t>ENDORSEMENT</a:t>
            </a:r>
            <a:br>
              <a:rPr lang="en-NZ" dirty="0"/>
            </a:br>
            <a:r>
              <a:rPr lang="en-NZ" dirty="0"/>
              <a:t>TYPE ONE: RESTRICTED/SENSITIVE/IN CONFIDENCE/UNCLASSIFIED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595438" y="1841501"/>
            <a:ext cx="719851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NZ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Māia</a:t>
            </a:r>
            <a:r>
              <a:rPr lang="en-NZ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e </a:t>
            </a:r>
            <a:r>
              <a:rPr lang="en-NZ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Māia</a:t>
            </a:r>
            <a:r>
              <a:rPr lang="en-NZ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e </a:t>
            </a:r>
            <a:br>
              <a:rPr lang="en-NZ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NZ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Māia</a:t>
            </a:r>
            <a:r>
              <a:rPr lang="en-NZ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e </a:t>
            </a:r>
            <a:r>
              <a:rPr lang="en-NZ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te</a:t>
            </a:r>
            <a:r>
              <a:rPr lang="en-NZ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NZ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tipua</a:t>
            </a:r>
            <a:br>
              <a:rPr lang="en-NZ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NZ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Māia</a:t>
            </a:r>
            <a:r>
              <a:rPr lang="en-NZ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e </a:t>
            </a:r>
            <a:r>
              <a:rPr lang="en-NZ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te</a:t>
            </a:r>
            <a:r>
              <a:rPr lang="en-NZ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NZ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tahito</a:t>
            </a:r>
            <a:br>
              <a:rPr lang="en-NZ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NZ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Māia</a:t>
            </a:r>
            <a:r>
              <a:rPr lang="en-NZ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e </a:t>
            </a:r>
            <a:r>
              <a:rPr lang="en-NZ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te</a:t>
            </a:r>
            <a:r>
              <a:rPr lang="en-NZ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NZ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kāhui</a:t>
            </a:r>
            <a:r>
              <a:rPr lang="en-NZ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o </a:t>
            </a:r>
            <a:r>
              <a:rPr lang="en-NZ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ngā</a:t>
            </a:r>
            <a:r>
              <a:rPr lang="en-NZ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Ariki</a:t>
            </a:r>
            <a:br>
              <a:rPr lang="en-NZ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NZ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Māia</a:t>
            </a:r>
            <a:r>
              <a:rPr lang="en-NZ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e </a:t>
            </a:r>
            <a:r>
              <a:rPr lang="en-NZ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tāwhiwhi</a:t>
            </a:r>
            <a:r>
              <a:rPr lang="en-NZ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NZ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atu</a:t>
            </a:r>
            <a:r>
              <a:rPr lang="en-NZ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NZ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ki</a:t>
            </a:r>
            <a:r>
              <a:rPr lang="en-NZ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a </a:t>
            </a:r>
            <a:r>
              <a:rPr lang="en-NZ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Tū</a:t>
            </a:r>
            <a:br>
              <a:rPr lang="en-NZ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NZ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Māia</a:t>
            </a:r>
            <a:r>
              <a:rPr lang="en-NZ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e </a:t>
            </a:r>
            <a:r>
              <a:rPr lang="en-NZ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tāwhiwhi</a:t>
            </a:r>
            <a:r>
              <a:rPr lang="en-NZ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NZ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atu</a:t>
            </a:r>
            <a:r>
              <a:rPr lang="en-NZ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NZ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ki</a:t>
            </a:r>
            <a:r>
              <a:rPr lang="en-NZ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a </a:t>
            </a:r>
            <a:r>
              <a:rPr lang="en-NZ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Rongo</a:t>
            </a:r>
            <a:br>
              <a:rPr lang="en-NZ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NZ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Māia</a:t>
            </a:r>
            <a:r>
              <a:rPr lang="en-NZ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e </a:t>
            </a:r>
            <a:r>
              <a:rPr lang="en-NZ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tāwhiwhi</a:t>
            </a:r>
            <a:r>
              <a:rPr lang="en-NZ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NZ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atu</a:t>
            </a:r>
            <a:r>
              <a:rPr lang="en-NZ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NZ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ki</a:t>
            </a:r>
            <a:r>
              <a:rPr lang="en-NZ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a </a:t>
            </a:r>
            <a:r>
              <a:rPr lang="en-NZ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Tāne</a:t>
            </a:r>
            <a:endParaRPr lang="en-NZ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NZ" sz="28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All respond: </a:t>
            </a:r>
            <a:r>
              <a:rPr lang="en-NZ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Haumi</a:t>
            </a:r>
            <a:r>
              <a:rPr lang="en-NZ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e! Hui e! </a:t>
            </a:r>
            <a:r>
              <a:rPr lang="en-NZ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Tāiki</a:t>
            </a:r>
            <a:r>
              <a:rPr lang="en-NZ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e!</a:t>
            </a:r>
          </a:p>
        </p:txBody>
      </p:sp>
    </p:spTree>
    <p:extLst>
      <p:ext uri="{BB962C8B-B14F-4D97-AF65-F5344CB8AC3E}">
        <p14:creationId xmlns:p14="http://schemas.microsoft.com/office/powerpoint/2010/main" val="1488958430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akia Whakakap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6">
            <a:extLst>
              <a:ext uri="{FF2B5EF4-FFF2-40B4-BE49-F238E27FC236}">
                <a16:creationId xmlns:a16="http://schemas.microsoft.com/office/drawing/2014/main" id="{C3820C20-91BF-F127-BB3D-73B4F50AC758}"/>
              </a:ext>
            </a:extLst>
          </p:cNvPr>
          <p:cNvSpPr txBox="1">
            <a:spLocks/>
          </p:cNvSpPr>
          <p:nvPr userDrawn="1"/>
        </p:nvSpPr>
        <p:spPr>
          <a:xfrm>
            <a:off x="1595438" y="1097410"/>
            <a:ext cx="7367137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accent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NZ" dirty="0"/>
              <a:t>Karakia </a:t>
            </a:r>
            <a:r>
              <a:rPr lang="en-NZ" dirty="0" err="1"/>
              <a:t>Whakakapi</a:t>
            </a:r>
            <a:endParaRPr lang="en-NZ" sz="24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AF5B69-FE88-42F2-A35D-37660BB9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885-BE7B-4D25-AC72-0775971022CC}" type="slidenum">
              <a:rPr lang="en-NZ" smtClean="0"/>
              <a:pPr/>
              <a:t>‹#›</a:t>
            </a:fld>
            <a:endParaRPr lang="en-NZ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11147C-6113-4F81-AE53-4EC94A0700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128522" cy="68579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51C0E7-7B34-4041-A159-D4F289202E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265" y="6184105"/>
            <a:ext cx="339928" cy="376238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040280B-D46C-4294-B8E1-ECAFA1AC9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96942" y="6266951"/>
            <a:ext cx="2611106" cy="215444"/>
          </a:xfrm>
        </p:spPr>
        <p:txBody>
          <a:bodyPr/>
          <a:lstStyle/>
          <a:p>
            <a:r>
              <a:rPr lang="en-NZ" dirty="0"/>
              <a:t>Document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A9ECD13-45FE-4901-87E5-3EFB3C9A73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059" y="6141391"/>
            <a:ext cx="5001883" cy="461665"/>
          </a:xfrm>
        </p:spPr>
        <p:txBody>
          <a:bodyPr wrap="square" anchor="ctr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" cap="all" baseline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NZ" dirty="0"/>
              <a:t>ENDORSEMENT</a:t>
            </a:r>
            <a:br>
              <a:rPr lang="en-NZ" dirty="0"/>
            </a:br>
            <a:r>
              <a:rPr lang="en-NZ" dirty="0"/>
              <a:t>TYPE ONE: RESTRICTED/SENSITIVE/IN CONFIDENCE/UNCLASSIFIED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595438" y="1841501"/>
            <a:ext cx="7198517" cy="4329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NZ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Unuhia</a:t>
            </a:r>
            <a:r>
              <a:rPr lang="en-NZ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NZ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unuhia</a:t>
            </a:r>
            <a:endParaRPr lang="en-NZ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NZ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Unuhia</a:t>
            </a:r>
            <a:r>
              <a:rPr lang="en-NZ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NZ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ki</a:t>
            </a:r>
            <a:r>
              <a:rPr lang="en-NZ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NZ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te</a:t>
            </a:r>
            <a:r>
              <a:rPr lang="en-NZ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NZ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uru</a:t>
            </a:r>
            <a:r>
              <a:rPr lang="en-NZ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NZ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tapu</a:t>
            </a:r>
            <a:r>
              <a:rPr lang="en-NZ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NZ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nui</a:t>
            </a:r>
            <a:endParaRPr lang="en-NZ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NZ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Kia </a:t>
            </a:r>
            <a:r>
              <a:rPr lang="en-NZ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wātea</a:t>
            </a:r>
            <a:r>
              <a:rPr lang="en-NZ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, </a:t>
            </a:r>
            <a:r>
              <a:rPr lang="en-NZ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kia</a:t>
            </a:r>
            <a:r>
              <a:rPr lang="en-NZ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NZ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māmā</a:t>
            </a:r>
            <a:r>
              <a:rPr lang="en-NZ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,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NZ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te</a:t>
            </a:r>
            <a:r>
              <a:rPr lang="en-NZ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NZ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ngākau</a:t>
            </a:r>
            <a:r>
              <a:rPr lang="en-NZ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, </a:t>
            </a:r>
            <a:r>
              <a:rPr lang="en-NZ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te</a:t>
            </a:r>
            <a:r>
              <a:rPr lang="en-NZ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NZ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tinana</a:t>
            </a:r>
            <a:r>
              <a:rPr lang="en-NZ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, </a:t>
            </a:r>
            <a:r>
              <a:rPr lang="en-NZ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te</a:t>
            </a:r>
            <a:r>
              <a:rPr lang="en-NZ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NZ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wairua</a:t>
            </a:r>
            <a:br>
              <a:rPr lang="en-NZ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NZ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i</a:t>
            </a:r>
            <a:r>
              <a:rPr lang="en-NZ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NZ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te</a:t>
            </a:r>
            <a:r>
              <a:rPr lang="en-NZ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NZ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ara</a:t>
            </a:r>
            <a:r>
              <a:rPr lang="en-NZ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NZ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takatū</a:t>
            </a:r>
            <a:r>
              <a:rPr lang="en-NZ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NZ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Koia</a:t>
            </a:r>
            <a:r>
              <a:rPr lang="en-NZ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NZ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rā</a:t>
            </a:r>
            <a:r>
              <a:rPr lang="en-NZ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e </a:t>
            </a:r>
            <a:r>
              <a:rPr lang="en-NZ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Rongo</a:t>
            </a:r>
            <a:r>
              <a:rPr lang="en-NZ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,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NZ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whakairia</a:t>
            </a:r>
            <a:r>
              <a:rPr lang="en-NZ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NZ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ake</a:t>
            </a:r>
            <a:r>
              <a:rPr lang="en-NZ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NZ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ki</a:t>
            </a:r>
            <a:r>
              <a:rPr lang="en-NZ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NZ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runga</a:t>
            </a:r>
            <a:r>
              <a:rPr lang="en-NZ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NZ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Tuturu</a:t>
            </a:r>
            <a:r>
              <a:rPr lang="en-NZ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NZ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whakamaua</a:t>
            </a:r>
            <a:r>
              <a:rPr lang="en-NZ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NZ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kia</a:t>
            </a:r>
            <a:r>
              <a:rPr lang="en-NZ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NZ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tina</a:t>
            </a:r>
            <a:r>
              <a:rPr lang="en-NZ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!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NZ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Tina! Hui ē! </a:t>
            </a:r>
            <a:r>
              <a:rPr lang="en-NZ" sz="2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Tāiki</a:t>
            </a:r>
            <a:r>
              <a:rPr lang="en-NZ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e!</a:t>
            </a:r>
          </a:p>
        </p:txBody>
      </p:sp>
    </p:spTree>
    <p:extLst>
      <p:ext uri="{BB962C8B-B14F-4D97-AF65-F5344CB8AC3E}">
        <p14:creationId xmlns:p14="http://schemas.microsoft.com/office/powerpoint/2010/main" val="3915863942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solidFill>
          <a:srgbClr val="F6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491EE-A7E1-4D26-8800-AD06542FF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5886" y="1028661"/>
            <a:ext cx="9757913" cy="715581"/>
          </a:xfrm>
        </p:spPr>
        <p:txBody>
          <a:bodyPr anchor="t">
            <a:spAutoFit/>
          </a:bodyPr>
          <a:lstStyle>
            <a:lvl1pPr>
              <a:defRPr/>
            </a:lvl1pPr>
          </a:lstStyle>
          <a:p>
            <a:r>
              <a:rPr lang="en-US" dirty="0"/>
              <a:t>Contents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AF5B69-FE88-42F2-A35D-37660BB9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885-BE7B-4D25-AC72-0775971022CC}" type="slidenum">
              <a:rPr lang="en-NZ" smtClean="0"/>
              <a:pPr/>
              <a:t>‹#›</a:t>
            </a:fld>
            <a:endParaRPr lang="en-NZ" dirty="0"/>
          </a:p>
        </p:txBody>
      </p:sp>
      <p:pic>
        <p:nvPicPr>
          <p:cNvPr id="14" name="Picture 13" descr="A picture containing window blind, grate&#10;&#10;Description automatically generated">
            <a:extLst>
              <a:ext uri="{FF2B5EF4-FFF2-40B4-BE49-F238E27FC236}">
                <a16:creationId xmlns:a16="http://schemas.microsoft.com/office/drawing/2014/main" id="{7A11147C-6113-4F81-AE53-4EC94A0700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8522" cy="68580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9C0003B-6556-4305-83D5-0B67D3E63D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5439" y="1841500"/>
            <a:ext cx="9758362" cy="3041858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68288" indent="-268288">
              <a:buFont typeface="Arial" panose="020B0604020202020204" pitchFamily="34" charset="0"/>
              <a:buChar char="•"/>
              <a:defRPr/>
            </a:lvl2pPr>
            <a:lvl3pPr marL="542925" indent="-276225">
              <a:buClr>
                <a:schemeClr val="accent1"/>
              </a:buClr>
              <a:buFont typeface="Segoe UI" panose="020B0502040204020203" pitchFamily="34" charset="0"/>
              <a:buChar char="◦"/>
              <a:defRPr/>
            </a:lvl3pPr>
            <a:lvl4pPr marL="809625" indent="-266700">
              <a:buClr>
                <a:schemeClr val="accent1"/>
              </a:buClr>
              <a:buFont typeface="Segoe UI" panose="020B0502040204020203" pitchFamily="34" charset="0"/>
              <a:buChar char="▪"/>
              <a:defRPr/>
            </a:lvl4pPr>
            <a:lvl5pPr marL="1076325" indent="-266700">
              <a:buFont typeface="Segoe UI" panose="020B0502040204020203" pitchFamily="34" charset="0"/>
              <a:buChar char="▫"/>
              <a:defRPr/>
            </a:lvl5pPr>
          </a:lstStyle>
          <a:p>
            <a:pPr lvl="0"/>
            <a:r>
              <a:rPr lang="en-US" dirty="0"/>
              <a:t>Highlight text and press tab to cycle through styles. Press shift + tab to revert.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51C0E7-7B34-4041-A159-D4F289202E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265" y="6184105"/>
            <a:ext cx="339928" cy="376238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E4DE37B-899E-48D2-AE22-8ED4B8B83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96942" y="6266951"/>
            <a:ext cx="2611106" cy="215444"/>
          </a:xfrm>
        </p:spPr>
        <p:txBody>
          <a:bodyPr/>
          <a:lstStyle/>
          <a:p>
            <a:r>
              <a:rPr lang="en-NZ" dirty="0"/>
              <a:t>Document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4C8B869-E030-4370-A7D7-6C9A643258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059" y="6141391"/>
            <a:ext cx="5001883" cy="461665"/>
          </a:xfrm>
        </p:spPr>
        <p:txBody>
          <a:bodyPr wrap="square" anchor="ctr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" cap="all" baseline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NZ" dirty="0"/>
              <a:t>ENDORSEMENT</a:t>
            </a:r>
            <a:br>
              <a:rPr lang="en-NZ" dirty="0"/>
            </a:br>
            <a:r>
              <a:rPr lang="en-NZ" dirty="0"/>
              <a:t>TYPE ONE: RESTRICTED/SENSITIVE/IN CONFIDENCE/UNCLASSIFIED</a:t>
            </a:r>
          </a:p>
        </p:txBody>
      </p:sp>
    </p:spTree>
    <p:extLst>
      <p:ext uri="{BB962C8B-B14F-4D97-AF65-F5344CB8AC3E}">
        <p14:creationId xmlns:p14="http://schemas.microsoft.com/office/powerpoint/2010/main" val="591039148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491EE-A7E1-4D26-8800-AD06542FF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5886" y="1028661"/>
            <a:ext cx="9757913" cy="715581"/>
          </a:xfrm>
        </p:spPr>
        <p:txBody>
          <a:bodyPr anchor="t">
            <a:spAutoFit/>
          </a:bodyPr>
          <a:lstStyle>
            <a:lvl1pPr>
              <a:defRPr/>
            </a:lvl1pPr>
          </a:lstStyle>
          <a:p>
            <a:r>
              <a:rPr lang="en-US" dirty="0"/>
              <a:t>Contents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AF5B69-FE88-42F2-A35D-37660BB9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885-BE7B-4D25-AC72-0775971022CC}" type="slidenum">
              <a:rPr lang="en-NZ" smtClean="0"/>
              <a:pPr/>
              <a:t>‹#›</a:t>
            </a:fld>
            <a:endParaRPr lang="en-NZ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11147C-6113-4F81-AE53-4EC94A0700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128522" cy="6857998"/>
          </a:xfrm>
          <a:prstGeom prst="rect">
            <a:avLst/>
          </a:prstGeom>
        </p:spPr>
      </p:pic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53FAFCFB-54C1-4AB9-A6C9-68DE2661EF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5439" y="1841500"/>
            <a:ext cx="9758362" cy="3041858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68288" indent="-268288">
              <a:buFont typeface="Arial" panose="020B0604020202020204" pitchFamily="34" charset="0"/>
              <a:buChar char="•"/>
              <a:defRPr/>
            </a:lvl2pPr>
            <a:lvl3pPr marL="542925" indent="-276225">
              <a:buClr>
                <a:schemeClr val="accent1"/>
              </a:buClr>
              <a:buFont typeface="Segoe UI" panose="020B0502040204020203" pitchFamily="34" charset="0"/>
              <a:buChar char="◦"/>
              <a:defRPr/>
            </a:lvl3pPr>
            <a:lvl4pPr marL="809625" indent="-266700">
              <a:buClr>
                <a:schemeClr val="accent1"/>
              </a:buClr>
              <a:buFont typeface="Segoe UI" panose="020B0502040204020203" pitchFamily="34" charset="0"/>
              <a:buChar char="▪"/>
              <a:defRPr/>
            </a:lvl4pPr>
            <a:lvl5pPr marL="1076325" indent="-266700">
              <a:buFont typeface="Segoe UI" panose="020B0502040204020203" pitchFamily="34" charset="0"/>
              <a:buChar char="▫"/>
              <a:defRPr/>
            </a:lvl5pPr>
          </a:lstStyle>
          <a:p>
            <a:pPr lvl="0"/>
            <a:r>
              <a:rPr lang="en-US" dirty="0"/>
              <a:t>Highlight text and press tab to cycle through styles. Press shift + tab to revert.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51C0E7-7B34-4041-A159-D4F289202E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265" y="6184105"/>
            <a:ext cx="339928" cy="376238"/>
          </a:xfrm>
          <a:prstGeom prst="rect">
            <a:avLst/>
          </a:prstGeom>
        </p:spPr>
      </p:pic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1B9AD710-DBC0-40D8-B257-FD840C1DE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96942" y="6266951"/>
            <a:ext cx="2611106" cy="215444"/>
          </a:xfrm>
        </p:spPr>
        <p:txBody>
          <a:bodyPr/>
          <a:lstStyle/>
          <a:p>
            <a:r>
              <a:rPr lang="en-NZ" dirty="0"/>
              <a:t>Document 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50839C5-5B12-4B44-899B-64F2B5B99B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059" y="6141391"/>
            <a:ext cx="5001883" cy="461665"/>
          </a:xfrm>
        </p:spPr>
        <p:txBody>
          <a:bodyPr wrap="square" anchor="ctr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" cap="all" baseline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NZ" dirty="0"/>
              <a:t>ENDORSEMENT</a:t>
            </a:r>
            <a:br>
              <a:rPr lang="en-NZ" dirty="0"/>
            </a:br>
            <a:r>
              <a:rPr lang="en-NZ" dirty="0"/>
              <a:t>TYPE ONE: RESTRICTED/SENSITIVE/IN CONFIDENCE/UNCLASSIFIED</a:t>
            </a:r>
          </a:p>
        </p:txBody>
      </p:sp>
    </p:spTree>
    <p:extLst>
      <p:ext uri="{BB962C8B-B14F-4D97-AF65-F5344CB8AC3E}">
        <p14:creationId xmlns:p14="http://schemas.microsoft.com/office/powerpoint/2010/main" val="913698879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">
    <p:bg>
      <p:bgPr>
        <a:solidFill>
          <a:srgbClr val="F6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491EE-A7E1-4D26-8800-AD06542FF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5886" y="1028661"/>
            <a:ext cx="9757913" cy="715581"/>
          </a:xfrm>
        </p:spPr>
        <p:txBody>
          <a:bodyPr anchor="t">
            <a:spAutoFit/>
          </a:bodyPr>
          <a:lstStyle>
            <a:lvl1pPr>
              <a:defRPr/>
            </a:lvl1pPr>
          </a:lstStyle>
          <a:p>
            <a:r>
              <a:rPr lang="en-US" dirty="0"/>
              <a:t>Page heading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AF5B69-FE88-42F2-A35D-37660BB9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885-BE7B-4D25-AC72-0775971022CC}" type="slidenum">
              <a:rPr lang="en-NZ" smtClean="0"/>
              <a:pPr/>
              <a:t>‹#›</a:t>
            </a:fld>
            <a:endParaRPr lang="en-NZ" dirty="0"/>
          </a:p>
        </p:txBody>
      </p:sp>
      <p:pic>
        <p:nvPicPr>
          <p:cNvPr id="14" name="Picture 13" descr="A picture containing window blind, grate&#10;&#10;Description automatically generated">
            <a:extLst>
              <a:ext uri="{FF2B5EF4-FFF2-40B4-BE49-F238E27FC236}">
                <a16:creationId xmlns:a16="http://schemas.microsoft.com/office/drawing/2014/main" id="{7A11147C-6113-4F81-AE53-4EC94A0700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8522" cy="6858000"/>
          </a:xfrm>
          <a:prstGeom prst="rect">
            <a:avLst/>
          </a:prstGeom>
        </p:spPr>
      </p:pic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44D77F74-C45E-4697-A9B9-8F2218B23C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5439" y="1841500"/>
            <a:ext cx="9758362" cy="3041858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68288" indent="-268288">
              <a:buFont typeface="Arial" panose="020B0604020202020204" pitchFamily="34" charset="0"/>
              <a:buChar char="•"/>
              <a:defRPr/>
            </a:lvl2pPr>
            <a:lvl3pPr marL="542925" indent="-276225">
              <a:buClr>
                <a:schemeClr val="accent1"/>
              </a:buClr>
              <a:buFont typeface="Segoe UI" panose="020B0502040204020203" pitchFamily="34" charset="0"/>
              <a:buChar char="◦"/>
              <a:defRPr/>
            </a:lvl3pPr>
            <a:lvl4pPr marL="809625" indent="-266700">
              <a:buClr>
                <a:schemeClr val="accent1"/>
              </a:buClr>
              <a:buFont typeface="Segoe UI" panose="020B0502040204020203" pitchFamily="34" charset="0"/>
              <a:buChar char="▪"/>
              <a:defRPr/>
            </a:lvl4pPr>
            <a:lvl5pPr marL="1076325" indent="-266700">
              <a:buFont typeface="Segoe UI" panose="020B0502040204020203" pitchFamily="34" charset="0"/>
              <a:buChar char="▫"/>
              <a:defRPr/>
            </a:lvl5pPr>
          </a:lstStyle>
          <a:p>
            <a:pPr lvl="0"/>
            <a:r>
              <a:rPr lang="en-US" dirty="0"/>
              <a:t>Highlight text and press tab to cycle through styles. Press shift + tab to revert.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51C0E7-7B34-4041-A159-D4F289202E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265" y="6184105"/>
            <a:ext cx="339928" cy="376238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66844B1A-144B-41CA-A2F2-668E07741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96942" y="6266951"/>
            <a:ext cx="2611106" cy="215444"/>
          </a:xfrm>
        </p:spPr>
        <p:txBody>
          <a:bodyPr/>
          <a:lstStyle/>
          <a:p>
            <a:r>
              <a:rPr lang="en-NZ" dirty="0"/>
              <a:t>Document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5985E96-1194-4A04-A074-4EF9531AAF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059" y="6141391"/>
            <a:ext cx="5001883" cy="461665"/>
          </a:xfrm>
        </p:spPr>
        <p:txBody>
          <a:bodyPr wrap="square" anchor="ctr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" cap="all" baseline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NZ" dirty="0"/>
              <a:t>ENDORSEMENT</a:t>
            </a:r>
            <a:br>
              <a:rPr lang="en-NZ" dirty="0"/>
            </a:br>
            <a:r>
              <a:rPr lang="en-NZ" dirty="0"/>
              <a:t>TYPE ONE: RESTRICTED/SENSITIVE/IN CONFIDENCE/UNCLASSIFIED</a:t>
            </a:r>
          </a:p>
        </p:txBody>
      </p:sp>
    </p:spTree>
    <p:extLst>
      <p:ext uri="{BB962C8B-B14F-4D97-AF65-F5344CB8AC3E}">
        <p14:creationId xmlns:p14="http://schemas.microsoft.com/office/powerpoint/2010/main" val="495957673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491EE-A7E1-4D26-8800-AD06542FF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5886" y="1028661"/>
            <a:ext cx="9757913" cy="715581"/>
          </a:xfrm>
        </p:spPr>
        <p:txBody>
          <a:bodyPr anchor="t">
            <a:spAutoFit/>
          </a:bodyPr>
          <a:lstStyle>
            <a:lvl1pPr>
              <a:defRPr/>
            </a:lvl1pPr>
          </a:lstStyle>
          <a:p>
            <a:r>
              <a:rPr lang="en-US" dirty="0"/>
              <a:t>Page heading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AF5B69-FE88-42F2-A35D-37660BB9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885-BE7B-4D25-AC72-0775971022CC}" type="slidenum">
              <a:rPr lang="en-NZ" smtClean="0"/>
              <a:pPr/>
              <a:t>‹#›</a:t>
            </a:fld>
            <a:endParaRPr lang="en-NZ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11147C-6113-4F81-AE53-4EC94A0700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128522" cy="6857998"/>
          </a:xfrm>
          <a:prstGeom prst="rect">
            <a:avLst/>
          </a:prstGeom>
        </p:spPr>
      </p:pic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98CBBA04-D19C-4907-B10E-0A6F3F9D34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5439" y="1841500"/>
            <a:ext cx="9758362" cy="3041858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68288" indent="-268288">
              <a:buFont typeface="Arial" panose="020B0604020202020204" pitchFamily="34" charset="0"/>
              <a:buChar char="•"/>
              <a:defRPr/>
            </a:lvl2pPr>
            <a:lvl3pPr marL="542925" indent="-276225">
              <a:buClr>
                <a:schemeClr val="accent1"/>
              </a:buClr>
              <a:buFont typeface="Segoe UI" panose="020B0502040204020203" pitchFamily="34" charset="0"/>
              <a:buChar char="◦"/>
              <a:defRPr/>
            </a:lvl3pPr>
            <a:lvl4pPr marL="809625" indent="-266700">
              <a:buClr>
                <a:schemeClr val="accent1"/>
              </a:buClr>
              <a:buFont typeface="Segoe UI" panose="020B0502040204020203" pitchFamily="34" charset="0"/>
              <a:buChar char="▪"/>
              <a:defRPr/>
            </a:lvl4pPr>
            <a:lvl5pPr marL="1076325" indent="-266700">
              <a:buFont typeface="Segoe UI" panose="020B0502040204020203" pitchFamily="34" charset="0"/>
              <a:buChar char="▫"/>
              <a:defRPr/>
            </a:lvl5pPr>
          </a:lstStyle>
          <a:p>
            <a:pPr lvl="0"/>
            <a:r>
              <a:rPr lang="en-US" dirty="0"/>
              <a:t>Highlight text and press tab to cycle through styles. Press shift + tab to revert.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51C0E7-7B34-4041-A159-D4F289202E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265" y="6184105"/>
            <a:ext cx="339928" cy="376238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A698F21A-80ED-441D-BA3A-03076827E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96942" y="6266951"/>
            <a:ext cx="2611106" cy="215444"/>
          </a:xfrm>
        </p:spPr>
        <p:txBody>
          <a:bodyPr/>
          <a:lstStyle/>
          <a:p>
            <a:r>
              <a:rPr lang="en-NZ" dirty="0"/>
              <a:t>Document Title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999F630-6997-4001-95CB-F2CCA4F6E7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059" y="6141391"/>
            <a:ext cx="5001883" cy="461665"/>
          </a:xfrm>
        </p:spPr>
        <p:txBody>
          <a:bodyPr wrap="square" anchor="ctr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" cap="all" baseline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NZ" dirty="0"/>
              <a:t>ENDORSEMENT</a:t>
            </a:r>
            <a:br>
              <a:rPr lang="en-NZ" dirty="0"/>
            </a:br>
            <a:r>
              <a:rPr lang="en-NZ" dirty="0"/>
              <a:t>TYPE ONE: RESTRICTED/SENSITIVE/IN CONFIDENCE/UNCLASSIFIED</a:t>
            </a:r>
          </a:p>
        </p:txBody>
      </p:sp>
    </p:spTree>
    <p:extLst>
      <p:ext uri="{BB962C8B-B14F-4D97-AF65-F5344CB8AC3E}">
        <p14:creationId xmlns:p14="http://schemas.microsoft.com/office/powerpoint/2010/main" val="73361481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Four Pullout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491EE-A7E1-4D26-8800-AD06542FF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5887" y="1028661"/>
            <a:ext cx="4881114" cy="715581"/>
          </a:xfrm>
        </p:spPr>
        <p:txBody>
          <a:bodyPr anchor="t">
            <a:spAutoFit/>
          </a:bodyPr>
          <a:lstStyle>
            <a:lvl1pPr>
              <a:defRPr/>
            </a:lvl1pPr>
          </a:lstStyle>
          <a:p>
            <a:r>
              <a:rPr lang="en-US" dirty="0"/>
              <a:t>Page heading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AF5B69-FE88-42F2-A35D-37660BB9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885-BE7B-4D25-AC72-0775971022CC}" type="slidenum">
              <a:rPr lang="en-NZ" smtClean="0"/>
              <a:pPr/>
              <a:t>‹#›</a:t>
            </a:fld>
            <a:endParaRPr lang="en-NZ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11147C-6113-4F81-AE53-4EC94A0700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128522" cy="685799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DA99D4C-DD47-4FC6-851D-75599F0D35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93693" y="1169194"/>
            <a:ext cx="2185987" cy="2190749"/>
          </a:xfr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bIns="774000" anchor="b">
            <a:normAutofit/>
          </a:bodyPr>
          <a:lstStyle>
            <a:lvl1pPr marL="0" indent="0" algn="ctr">
              <a:lnSpc>
                <a:spcPts val="1100"/>
              </a:lnSpc>
              <a:buNone/>
              <a:defRPr sz="1000" b="1"/>
            </a:lvl1pPr>
          </a:lstStyle>
          <a:p>
            <a:pPr lvl="0"/>
            <a:r>
              <a:rPr lang="en-US" dirty="0"/>
              <a:t>Box heading</a:t>
            </a:r>
            <a:endParaRPr lang="en-NZ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45F3D05-0A86-41B0-A085-664C01132A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93693" y="2589211"/>
            <a:ext cx="2185987" cy="233397"/>
          </a:xfrm>
        </p:spPr>
        <p:txBody>
          <a:bodyPr lIns="252000" rIns="252000">
            <a:spAutoFit/>
          </a:bodyPr>
          <a:lstStyle>
            <a:lvl1pPr marL="0" indent="0" algn="ctr">
              <a:lnSpc>
                <a:spcPts val="1100"/>
              </a:lnSpc>
              <a:spcBef>
                <a:spcPts val="600"/>
              </a:spcBef>
              <a:buNone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8288">
              <a:buFont typeface="Arial" panose="020B0604020202020204" pitchFamily="34" charset="0"/>
              <a:buChar char="•"/>
              <a:defRPr/>
            </a:lvl2pPr>
            <a:lvl3pPr marL="541338" indent="-274638" algn="ctr">
              <a:lnSpc>
                <a:spcPts val="1100"/>
              </a:lnSpc>
              <a:spcBef>
                <a:spcPts val="0"/>
              </a:spcBef>
              <a:buClr>
                <a:schemeClr val="accent1"/>
              </a:buClr>
              <a:buFont typeface="Segoe UI" panose="020B0502040204020203" pitchFamily="34" charset="0"/>
              <a:buChar char="◦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Box style text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00DE2A4-74C1-4618-8886-0FCF84AC3ED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08686" y="1447800"/>
            <a:ext cx="756000" cy="756000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0629339C-3D82-4B5D-8E08-ED69438568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23533" y="1169194"/>
            <a:ext cx="2185987" cy="2190749"/>
          </a:xfr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bIns="774000" anchor="b">
            <a:normAutofit/>
          </a:bodyPr>
          <a:lstStyle>
            <a:lvl1pPr marL="0" indent="0" algn="ctr">
              <a:lnSpc>
                <a:spcPts val="1100"/>
              </a:lnSpc>
              <a:buNone/>
              <a:defRPr sz="1000" b="1"/>
            </a:lvl1pPr>
          </a:lstStyle>
          <a:p>
            <a:pPr lvl="0"/>
            <a:r>
              <a:rPr lang="en-US" dirty="0"/>
              <a:t>Box heading</a:t>
            </a:r>
            <a:endParaRPr lang="en-NZ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7238EA52-0215-4549-85C8-02D0A1A9AE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23533" y="2589211"/>
            <a:ext cx="2185987" cy="233397"/>
          </a:xfrm>
        </p:spPr>
        <p:txBody>
          <a:bodyPr lIns="252000" rIns="252000">
            <a:spAutoFit/>
          </a:bodyPr>
          <a:lstStyle>
            <a:lvl1pPr marL="0" indent="0" algn="ctr">
              <a:lnSpc>
                <a:spcPts val="1100"/>
              </a:lnSpc>
              <a:spcBef>
                <a:spcPts val="600"/>
              </a:spcBef>
              <a:buNone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8288">
              <a:buFont typeface="Arial" panose="020B0604020202020204" pitchFamily="34" charset="0"/>
              <a:buChar char="•"/>
              <a:defRPr/>
            </a:lvl2pPr>
            <a:lvl3pPr marL="541338" indent="-274638" algn="ctr">
              <a:lnSpc>
                <a:spcPts val="1100"/>
              </a:lnSpc>
              <a:spcBef>
                <a:spcPts val="0"/>
              </a:spcBef>
              <a:buClr>
                <a:schemeClr val="accent1"/>
              </a:buClr>
              <a:buFont typeface="Segoe UI" panose="020B0502040204020203" pitchFamily="34" charset="0"/>
              <a:buChar char="◦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Box style text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23A938C2-BE17-4E83-8230-FB7CD66CD8A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938526" y="1447800"/>
            <a:ext cx="756000" cy="756000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4D4706C-8129-441A-A369-0DDC5DF1F8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93693" y="3690791"/>
            <a:ext cx="2185987" cy="2190749"/>
          </a:xfr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bIns="774000" anchor="b">
            <a:normAutofit/>
          </a:bodyPr>
          <a:lstStyle>
            <a:lvl1pPr marL="0" indent="0" algn="ctr">
              <a:lnSpc>
                <a:spcPts val="1100"/>
              </a:lnSpc>
              <a:buNone/>
              <a:defRPr sz="1000" b="1"/>
            </a:lvl1pPr>
          </a:lstStyle>
          <a:p>
            <a:pPr lvl="0"/>
            <a:r>
              <a:rPr lang="en-US" dirty="0"/>
              <a:t>Box heading</a:t>
            </a:r>
            <a:endParaRPr lang="en-NZ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717670B-16A2-46D6-9743-3532F99E0C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93693" y="5110808"/>
            <a:ext cx="2185987" cy="233397"/>
          </a:xfrm>
        </p:spPr>
        <p:txBody>
          <a:bodyPr lIns="252000" rIns="252000">
            <a:spAutoFit/>
          </a:bodyPr>
          <a:lstStyle>
            <a:lvl1pPr marL="0" indent="0" algn="ctr">
              <a:lnSpc>
                <a:spcPts val="1100"/>
              </a:lnSpc>
              <a:spcBef>
                <a:spcPts val="600"/>
              </a:spcBef>
              <a:buNone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8288">
              <a:buFont typeface="Arial" panose="020B0604020202020204" pitchFamily="34" charset="0"/>
              <a:buChar char="•"/>
              <a:defRPr/>
            </a:lvl2pPr>
            <a:lvl3pPr marL="541338" indent="-274638" algn="ctr">
              <a:lnSpc>
                <a:spcPts val="1100"/>
              </a:lnSpc>
              <a:spcBef>
                <a:spcPts val="0"/>
              </a:spcBef>
              <a:buClr>
                <a:schemeClr val="accent1"/>
              </a:buClr>
              <a:buFont typeface="Segoe UI" panose="020B0502040204020203" pitchFamily="34" charset="0"/>
              <a:buChar char="◦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Box style text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40E25B1D-AD68-4250-A58C-8AD288DB2CD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08686" y="3969397"/>
            <a:ext cx="756000" cy="756000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D2937A5-6FD7-4F23-AAE3-C98D1B196BB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23533" y="3690791"/>
            <a:ext cx="2185987" cy="2190749"/>
          </a:xfr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bIns="774000" anchor="b">
            <a:normAutofit/>
          </a:bodyPr>
          <a:lstStyle>
            <a:lvl1pPr marL="0" indent="0" algn="ctr">
              <a:lnSpc>
                <a:spcPts val="1100"/>
              </a:lnSpc>
              <a:buNone/>
              <a:defRPr sz="1000" b="1"/>
            </a:lvl1pPr>
          </a:lstStyle>
          <a:p>
            <a:pPr lvl="0"/>
            <a:r>
              <a:rPr lang="en-US" dirty="0"/>
              <a:t>Box heading</a:t>
            </a:r>
            <a:endParaRPr lang="en-NZ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0BA32EC0-B381-48B1-A783-7CAB7E2014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23533" y="5110808"/>
            <a:ext cx="2185987" cy="233397"/>
          </a:xfrm>
        </p:spPr>
        <p:txBody>
          <a:bodyPr lIns="252000" rIns="252000">
            <a:spAutoFit/>
          </a:bodyPr>
          <a:lstStyle>
            <a:lvl1pPr marL="0" indent="0" algn="ctr">
              <a:lnSpc>
                <a:spcPts val="1100"/>
              </a:lnSpc>
              <a:spcBef>
                <a:spcPts val="600"/>
              </a:spcBef>
              <a:buNone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8288">
              <a:buFont typeface="Arial" panose="020B0604020202020204" pitchFamily="34" charset="0"/>
              <a:buChar char="•"/>
              <a:defRPr/>
            </a:lvl2pPr>
            <a:lvl3pPr marL="541338" indent="-274638" algn="ctr">
              <a:lnSpc>
                <a:spcPts val="1100"/>
              </a:lnSpc>
              <a:spcBef>
                <a:spcPts val="0"/>
              </a:spcBef>
              <a:buClr>
                <a:schemeClr val="accent1"/>
              </a:buClr>
              <a:buFont typeface="Segoe UI" panose="020B0502040204020203" pitchFamily="34" charset="0"/>
              <a:buChar char="◦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Box style text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C741564D-1372-4952-B4A5-6C07417B86E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938526" y="3969397"/>
            <a:ext cx="756000" cy="756000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3D0EFEDB-F9A8-4AEF-8374-031B41E4C0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95439" y="1841500"/>
            <a:ext cx="4881114" cy="3388107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68288" indent="-268288">
              <a:buFont typeface="Arial" panose="020B0604020202020204" pitchFamily="34" charset="0"/>
              <a:buChar char="•"/>
              <a:defRPr/>
            </a:lvl2pPr>
            <a:lvl3pPr marL="542925" indent="-276225">
              <a:buClr>
                <a:schemeClr val="accent1"/>
              </a:buClr>
              <a:buFont typeface="Segoe UI" panose="020B0502040204020203" pitchFamily="34" charset="0"/>
              <a:buChar char="◦"/>
              <a:defRPr/>
            </a:lvl3pPr>
            <a:lvl4pPr marL="809625" indent="-266700">
              <a:buClr>
                <a:schemeClr val="accent1"/>
              </a:buClr>
              <a:buFont typeface="Segoe UI" panose="020B0502040204020203" pitchFamily="34" charset="0"/>
              <a:buChar char="▪"/>
              <a:defRPr/>
            </a:lvl4pPr>
            <a:lvl5pPr marL="1076325" indent="-266700">
              <a:buFont typeface="Segoe UI" panose="020B0502040204020203" pitchFamily="34" charset="0"/>
              <a:buChar char="▫"/>
              <a:defRPr/>
            </a:lvl5pPr>
          </a:lstStyle>
          <a:p>
            <a:pPr lvl="0"/>
            <a:r>
              <a:rPr lang="en-US" dirty="0"/>
              <a:t>Highlight text and press tab to cycle through styles. Press shift + tab to revert.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851C0E7-7B34-4041-A159-D4F289202E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265" y="6184105"/>
            <a:ext cx="339928" cy="376238"/>
          </a:xfrm>
          <a:prstGeom prst="rect">
            <a:avLst/>
          </a:prstGeom>
        </p:spPr>
      </p:pic>
      <p:sp>
        <p:nvSpPr>
          <p:cNvPr id="30" name="Footer Placeholder 3">
            <a:extLst>
              <a:ext uri="{FF2B5EF4-FFF2-40B4-BE49-F238E27FC236}">
                <a16:creationId xmlns:a16="http://schemas.microsoft.com/office/drawing/2014/main" id="{F496E36E-BFD4-4A03-B8F0-BA56D483D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96942" y="6266951"/>
            <a:ext cx="2611106" cy="215444"/>
          </a:xfrm>
        </p:spPr>
        <p:txBody>
          <a:bodyPr/>
          <a:lstStyle/>
          <a:p>
            <a:r>
              <a:rPr lang="en-NZ" dirty="0"/>
              <a:t>Document Title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5252B1C9-58E2-4997-8C20-E75DDE2D0A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059" y="6141391"/>
            <a:ext cx="5001883" cy="461665"/>
          </a:xfrm>
        </p:spPr>
        <p:txBody>
          <a:bodyPr wrap="square" anchor="ctr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" cap="all" baseline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NZ" dirty="0"/>
              <a:t>ENDORSEMENT</a:t>
            </a:r>
            <a:br>
              <a:rPr lang="en-NZ" dirty="0"/>
            </a:br>
            <a:r>
              <a:rPr lang="en-NZ" dirty="0"/>
              <a:t>TYPE ONE: RESTRICTED/SENSITIVE/IN CONFIDENCE/UNCLASSIFIED</a:t>
            </a:r>
          </a:p>
        </p:txBody>
      </p:sp>
    </p:spTree>
    <p:extLst>
      <p:ext uri="{BB962C8B-B14F-4D97-AF65-F5344CB8AC3E}">
        <p14:creationId xmlns:p14="http://schemas.microsoft.com/office/powerpoint/2010/main" val="3448374043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arge Bo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491EE-A7E1-4D26-8800-AD06542FF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5887" y="1028661"/>
            <a:ext cx="4881114" cy="715581"/>
          </a:xfrm>
        </p:spPr>
        <p:txBody>
          <a:bodyPr anchor="t">
            <a:spAutoFit/>
          </a:bodyPr>
          <a:lstStyle>
            <a:lvl1pPr>
              <a:defRPr/>
            </a:lvl1pPr>
          </a:lstStyle>
          <a:p>
            <a:r>
              <a:rPr lang="en-US" dirty="0"/>
              <a:t>Page heading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AF5B69-FE88-42F2-A35D-37660BB9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885-BE7B-4D25-AC72-0775971022CC}" type="slidenum">
              <a:rPr lang="en-NZ" smtClean="0"/>
              <a:pPr/>
              <a:t>‹#›</a:t>
            </a:fld>
            <a:endParaRPr lang="en-NZ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11147C-6113-4F81-AE53-4EC94A0700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128522" cy="685799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DA99D4C-DD47-4FC6-851D-75599F0D35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93693" y="1169194"/>
            <a:ext cx="4717257" cy="4717254"/>
          </a:xfr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bIns="1926000" anchor="b">
            <a:normAutofit/>
          </a:bodyPr>
          <a:lstStyle>
            <a:lvl1pPr marL="0" indent="0" algn="ctr">
              <a:lnSpc>
                <a:spcPts val="1750"/>
              </a:lnSpc>
              <a:buNone/>
              <a:defRPr sz="1500" b="1"/>
            </a:lvl1pPr>
          </a:lstStyle>
          <a:p>
            <a:pPr lvl="0"/>
            <a:r>
              <a:rPr lang="en-US" dirty="0"/>
              <a:t>Box heading</a:t>
            </a:r>
            <a:endParaRPr lang="en-NZ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45F3D05-0A86-41B0-A085-664C01132A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93693" y="3960773"/>
            <a:ext cx="4717257" cy="323165"/>
          </a:xfrm>
        </p:spPr>
        <p:txBody>
          <a:bodyPr wrap="square" lIns="540000" rIns="540000">
            <a:spAutoFit/>
          </a:bodyPr>
          <a:lstStyle>
            <a:lvl1pPr marL="0" indent="0" algn="ctr">
              <a:lnSpc>
                <a:spcPts val="1750"/>
              </a:lnSpc>
              <a:spcBef>
                <a:spcPts val="600"/>
              </a:spcBef>
              <a:buNone/>
              <a:defRPr lang="en-US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8288">
              <a:buFont typeface="Arial" panose="020B0604020202020204" pitchFamily="34" charset="0"/>
              <a:buChar char="•"/>
              <a:defRPr/>
            </a:lvl2pPr>
            <a:lvl3pPr marL="541338" indent="-274638" algn="ctr">
              <a:lnSpc>
                <a:spcPts val="1100"/>
              </a:lnSpc>
              <a:spcBef>
                <a:spcPts val="0"/>
              </a:spcBef>
              <a:buClr>
                <a:schemeClr val="accent1"/>
              </a:buClr>
              <a:buFont typeface="Segoe UI" panose="020B0502040204020203" pitchFamily="34" charset="0"/>
              <a:buChar char="◦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Box style text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00DE2A4-74C1-4618-8886-0FCF84AC3ED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8277226" y="1786906"/>
            <a:ext cx="1548000" cy="1548000"/>
          </a:xfrm>
          <a:prstGeom prst="rect">
            <a:avLst/>
          </a:prstGeom>
          <a:ln w="28575"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NZ" dirty="0"/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9D7A63D9-30FF-4E3F-B16F-7AE0341CCC5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95439" y="1841500"/>
            <a:ext cx="4881114" cy="3388107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68288" indent="-268288">
              <a:buFont typeface="Arial" panose="020B0604020202020204" pitchFamily="34" charset="0"/>
              <a:buChar char="•"/>
              <a:defRPr/>
            </a:lvl2pPr>
            <a:lvl3pPr marL="542925" indent="-276225">
              <a:buClr>
                <a:schemeClr val="accent1"/>
              </a:buClr>
              <a:buFont typeface="Segoe UI" panose="020B0502040204020203" pitchFamily="34" charset="0"/>
              <a:buChar char="◦"/>
              <a:defRPr/>
            </a:lvl3pPr>
            <a:lvl4pPr marL="809625" indent="-266700">
              <a:buClr>
                <a:schemeClr val="accent1"/>
              </a:buClr>
              <a:buFont typeface="Segoe UI" panose="020B0502040204020203" pitchFamily="34" charset="0"/>
              <a:buChar char="▪"/>
              <a:defRPr/>
            </a:lvl4pPr>
            <a:lvl5pPr marL="1076325" indent="-266700">
              <a:buFont typeface="Segoe UI" panose="020B0502040204020203" pitchFamily="34" charset="0"/>
              <a:buChar char="▫"/>
              <a:defRPr/>
            </a:lvl5pPr>
          </a:lstStyle>
          <a:p>
            <a:pPr lvl="0"/>
            <a:r>
              <a:rPr lang="en-US" dirty="0"/>
              <a:t>Highlight text and press tab to cycle through styles. Press shift + tab to revert.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51C0E7-7B34-4041-A159-D4F289202E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265" y="6184105"/>
            <a:ext cx="339928" cy="376238"/>
          </a:xfrm>
          <a:prstGeom prst="rect">
            <a:avLst/>
          </a:prstGeom>
        </p:spPr>
      </p:pic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0E543CEA-1F05-4F11-A761-602FD410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96942" y="6266951"/>
            <a:ext cx="2611106" cy="215444"/>
          </a:xfrm>
        </p:spPr>
        <p:txBody>
          <a:bodyPr/>
          <a:lstStyle/>
          <a:p>
            <a:r>
              <a:rPr lang="en-NZ" dirty="0"/>
              <a:t>Document Title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6E97377-EACE-4D94-ADE7-040AC6A6C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059" y="6141391"/>
            <a:ext cx="5001883" cy="461665"/>
          </a:xfrm>
        </p:spPr>
        <p:txBody>
          <a:bodyPr wrap="square" anchor="ctr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" cap="all" baseline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NZ" dirty="0"/>
              <a:t>ENDORSEMENT</a:t>
            </a:r>
            <a:br>
              <a:rPr lang="en-NZ" dirty="0"/>
            </a:br>
            <a:r>
              <a:rPr lang="en-NZ" dirty="0"/>
              <a:t>TYPE ONE: RESTRICTED/SENSITIVE/IN CONFIDENCE/UNCLASSIFIED</a:t>
            </a:r>
          </a:p>
        </p:txBody>
      </p:sp>
    </p:spTree>
    <p:extLst>
      <p:ext uri="{BB962C8B-B14F-4D97-AF65-F5344CB8AC3E}">
        <p14:creationId xmlns:p14="http://schemas.microsoft.com/office/powerpoint/2010/main" val="1143070103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con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491EE-A7E1-4D26-8800-AD06542FF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5887" y="1028661"/>
            <a:ext cx="4881114" cy="715581"/>
          </a:xfrm>
        </p:spPr>
        <p:txBody>
          <a:bodyPr anchor="t">
            <a:spAutoFit/>
          </a:bodyPr>
          <a:lstStyle>
            <a:lvl1pPr>
              <a:defRPr/>
            </a:lvl1pPr>
          </a:lstStyle>
          <a:p>
            <a:r>
              <a:rPr lang="en-US" dirty="0"/>
              <a:t>Page heading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AF5B69-FE88-42F2-A35D-37660BB9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885-BE7B-4D25-AC72-0775971022CC}" type="slidenum">
              <a:rPr lang="en-NZ" smtClean="0"/>
              <a:pPr/>
              <a:t>‹#›</a:t>
            </a:fld>
            <a:endParaRPr lang="en-NZ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11147C-6113-4F81-AE53-4EC94A0700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128522" cy="685799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DA99D4C-DD47-4FC6-851D-75599F0D35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08362" y="1234512"/>
            <a:ext cx="2335838" cy="234488"/>
          </a:xfrm>
          <a:noFill/>
          <a:ln w="19050">
            <a:noFill/>
          </a:ln>
          <a:effectLst/>
        </p:spPr>
        <p:txBody>
          <a:bodyPr wrap="square" bIns="46800" anchor="t">
            <a:spAutoFit/>
          </a:bodyPr>
          <a:lstStyle>
            <a:lvl1pPr marL="0" indent="0" algn="l">
              <a:lnSpc>
                <a:spcPts val="1100"/>
              </a:lnSpc>
              <a:buNone/>
              <a:defRPr sz="1135" b="1"/>
            </a:lvl1pPr>
          </a:lstStyle>
          <a:p>
            <a:pPr lvl="0"/>
            <a:r>
              <a:rPr lang="en-US" dirty="0"/>
              <a:t>Heading</a:t>
            </a:r>
            <a:endParaRPr lang="en-NZ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45F3D05-0A86-41B0-A085-664C01132A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08362" y="1459475"/>
            <a:ext cx="2335838" cy="233397"/>
          </a:xfrm>
        </p:spPr>
        <p:txBody>
          <a:bodyPr wrap="square">
            <a:spAutoFit/>
          </a:bodyPr>
          <a:lstStyle>
            <a:lvl1pPr marL="0" indent="0" algn="l">
              <a:lnSpc>
                <a:spcPts val="1100"/>
              </a:lnSpc>
              <a:spcBef>
                <a:spcPts val="600"/>
              </a:spcBef>
              <a:buNone/>
              <a:defRPr lang="en-US" sz="113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8288">
              <a:buFont typeface="Arial" panose="020B0604020202020204" pitchFamily="34" charset="0"/>
              <a:buChar char="•"/>
              <a:defRPr/>
            </a:lvl2pPr>
            <a:lvl3pPr marL="541338" indent="-274638" algn="ctr">
              <a:lnSpc>
                <a:spcPts val="1100"/>
              </a:lnSpc>
              <a:spcBef>
                <a:spcPts val="0"/>
              </a:spcBef>
              <a:buClr>
                <a:schemeClr val="accent1"/>
              </a:buClr>
              <a:buFont typeface="Segoe UI" panose="020B0502040204020203" pitchFamily="34" charset="0"/>
              <a:buChar char="◦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00DE2A4-74C1-4618-8886-0FCF84AC3ED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27735" y="1184134"/>
            <a:ext cx="860775" cy="860775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237CE2CE-0224-4396-A6F0-7EC9C96731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08362" y="2522038"/>
            <a:ext cx="2335838" cy="234488"/>
          </a:xfrm>
          <a:noFill/>
          <a:ln w="19050">
            <a:noFill/>
          </a:ln>
          <a:effectLst/>
        </p:spPr>
        <p:txBody>
          <a:bodyPr wrap="square" bIns="46800" anchor="t">
            <a:spAutoFit/>
          </a:bodyPr>
          <a:lstStyle>
            <a:lvl1pPr marL="0" indent="0" algn="l">
              <a:lnSpc>
                <a:spcPts val="1100"/>
              </a:lnSpc>
              <a:buNone/>
              <a:defRPr sz="1135" b="1"/>
            </a:lvl1pPr>
          </a:lstStyle>
          <a:p>
            <a:pPr lvl="0"/>
            <a:r>
              <a:rPr lang="en-US" dirty="0"/>
              <a:t>Heading</a:t>
            </a:r>
            <a:endParaRPr lang="en-NZ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DC4608BB-F071-42A7-9B9A-727142ED590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08362" y="2747001"/>
            <a:ext cx="2335838" cy="233397"/>
          </a:xfrm>
        </p:spPr>
        <p:txBody>
          <a:bodyPr wrap="square">
            <a:spAutoFit/>
          </a:bodyPr>
          <a:lstStyle>
            <a:lvl1pPr marL="0" indent="0" algn="l">
              <a:lnSpc>
                <a:spcPts val="1100"/>
              </a:lnSpc>
              <a:spcBef>
                <a:spcPts val="600"/>
              </a:spcBef>
              <a:buNone/>
              <a:defRPr lang="en-US" sz="113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8288">
              <a:buFont typeface="Arial" panose="020B0604020202020204" pitchFamily="34" charset="0"/>
              <a:buChar char="•"/>
              <a:defRPr/>
            </a:lvl2pPr>
            <a:lvl3pPr marL="541338" indent="-274638" algn="ctr">
              <a:lnSpc>
                <a:spcPts val="1100"/>
              </a:lnSpc>
              <a:spcBef>
                <a:spcPts val="0"/>
              </a:spcBef>
              <a:buClr>
                <a:schemeClr val="accent1"/>
              </a:buClr>
              <a:buFont typeface="Segoe UI" panose="020B0502040204020203" pitchFamily="34" charset="0"/>
              <a:buChar char="◦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AE169237-A9A3-4606-A7FB-53D6F07E68D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427735" y="2471660"/>
            <a:ext cx="860775" cy="860775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81D22222-0F20-46C0-A59C-A389F1AD28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08362" y="3784317"/>
            <a:ext cx="2335838" cy="234488"/>
          </a:xfrm>
          <a:noFill/>
          <a:ln w="19050">
            <a:noFill/>
          </a:ln>
          <a:effectLst/>
        </p:spPr>
        <p:txBody>
          <a:bodyPr wrap="square" bIns="46800" anchor="t">
            <a:spAutoFit/>
          </a:bodyPr>
          <a:lstStyle>
            <a:lvl1pPr marL="0" indent="0" algn="l">
              <a:lnSpc>
                <a:spcPts val="1100"/>
              </a:lnSpc>
              <a:buNone/>
              <a:defRPr sz="1135" b="1"/>
            </a:lvl1pPr>
          </a:lstStyle>
          <a:p>
            <a:pPr lvl="0"/>
            <a:r>
              <a:rPr lang="en-US" dirty="0"/>
              <a:t>Heading</a:t>
            </a:r>
            <a:endParaRPr lang="en-NZ" dirty="0"/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308F7E9E-9242-4E8F-A070-CC7060AC26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08362" y="4009280"/>
            <a:ext cx="2335838" cy="233397"/>
          </a:xfrm>
        </p:spPr>
        <p:txBody>
          <a:bodyPr wrap="square">
            <a:spAutoFit/>
          </a:bodyPr>
          <a:lstStyle>
            <a:lvl1pPr marL="0" indent="0" algn="l">
              <a:lnSpc>
                <a:spcPts val="1100"/>
              </a:lnSpc>
              <a:spcBef>
                <a:spcPts val="600"/>
              </a:spcBef>
              <a:buNone/>
              <a:defRPr lang="en-US" sz="113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8288">
              <a:buFont typeface="Arial" panose="020B0604020202020204" pitchFamily="34" charset="0"/>
              <a:buChar char="•"/>
              <a:defRPr/>
            </a:lvl2pPr>
            <a:lvl3pPr marL="541338" indent="-274638" algn="ctr">
              <a:lnSpc>
                <a:spcPts val="1100"/>
              </a:lnSpc>
              <a:spcBef>
                <a:spcPts val="0"/>
              </a:spcBef>
              <a:buClr>
                <a:schemeClr val="accent1"/>
              </a:buClr>
              <a:buFont typeface="Segoe UI" panose="020B0502040204020203" pitchFamily="34" charset="0"/>
              <a:buChar char="◦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2" name="Picture Placeholder 16">
            <a:extLst>
              <a:ext uri="{FF2B5EF4-FFF2-40B4-BE49-F238E27FC236}">
                <a16:creationId xmlns:a16="http://schemas.microsoft.com/office/drawing/2014/main" id="{D1C48C1B-A69E-424F-B1A3-51FE5428A77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27735" y="3733939"/>
            <a:ext cx="860775" cy="860775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9301EAC6-A886-4387-8EF3-BCE8B429CFF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08362" y="5071843"/>
            <a:ext cx="2335838" cy="234488"/>
          </a:xfrm>
          <a:noFill/>
          <a:ln w="19050">
            <a:noFill/>
          </a:ln>
          <a:effectLst/>
        </p:spPr>
        <p:txBody>
          <a:bodyPr wrap="square" bIns="46800" anchor="t">
            <a:spAutoFit/>
          </a:bodyPr>
          <a:lstStyle>
            <a:lvl1pPr marL="0" indent="0" algn="l">
              <a:lnSpc>
                <a:spcPts val="1100"/>
              </a:lnSpc>
              <a:buNone/>
              <a:defRPr sz="1135" b="1"/>
            </a:lvl1pPr>
          </a:lstStyle>
          <a:p>
            <a:pPr lvl="0"/>
            <a:r>
              <a:rPr lang="en-US" dirty="0"/>
              <a:t>Heading</a:t>
            </a:r>
            <a:endParaRPr lang="en-NZ" dirty="0"/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1256A172-ADFF-4D57-AC43-2B2312B792B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08362" y="5296806"/>
            <a:ext cx="2335838" cy="233397"/>
          </a:xfrm>
        </p:spPr>
        <p:txBody>
          <a:bodyPr wrap="square">
            <a:spAutoFit/>
          </a:bodyPr>
          <a:lstStyle>
            <a:lvl1pPr marL="0" indent="0" algn="l">
              <a:lnSpc>
                <a:spcPts val="1100"/>
              </a:lnSpc>
              <a:spcBef>
                <a:spcPts val="600"/>
              </a:spcBef>
              <a:buNone/>
              <a:defRPr lang="en-US" sz="113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8288">
              <a:buFont typeface="Arial" panose="020B0604020202020204" pitchFamily="34" charset="0"/>
              <a:buChar char="•"/>
              <a:defRPr/>
            </a:lvl2pPr>
            <a:lvl3pPr marL="541338" indent="-274638" algn="ctr">
              <a:lnSpc>
                <a:spcPts val="1100"/>
              </a:lnSpc>
              <a:spcBef>
                <a:spcPts val="0"/>
              </a:spcBef>
              <a:buClr>
                <a:schemeClr val="accent1"/>
              </a:buClr>
              <a:buFont typeface="Segoe UI" panose="020B0502040204020203" pitchFamily="34" charset="0"/>
              <a:buChar char="◦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5" name="Picture Placeholder 16">
            <a:extLst>
              <a:ext uri="{FF2B5EF4-FFF2-40B4-BE49-F238E27FC236}">
                <a16:creationId xmlns:a16="http://schemas.microsoft.com/office/drawing/2014/main" id="{618F07F1-3CF3-49D1-93BF-3EC5BF43F81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427735" y="5021465"/>
            <a:ext cx="860775" cy="860775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55E06361-CF19-4875-9783-B12D9094101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95439" y="1841500"/>
            <a:ext cx="4881114" cy="3388107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68288" indent="-268288">
              <a:buFont typeface="Arial" panose="020B0604020202020204" pitchFamily="34" charset="0"/>
              <a:buChar char="•"/>
              <a:defRPr/>
            </a:lvl2pPr>
            <a:lvl3pPr marL="542925" indent="-276225">
              <a:buClr>
                <a:schemeClr val="accent1"/>
              </a:buClr>
              <a:buFont typeface="Segoe UI" panose="020B0502040204020203" pitchFamily="34" charset="0"/>
              <a:buChar char="◦"/>
              <a:defRPr/>
            </a:lvl3pPr>
            <a:lvl4pPr marL="809625" indent="-266700">
              <a:buClr>
                <a:schemeClr val="accent1"/>
              </a:buClr>
              <a:buFont typeface="Segoe UI" panose="020B0502040204020203" pitchFamily="34" charset="0"/>
              <a:buChar char="▪"/>
              <a:defRPr/>
            </a:lvl4pPr>
            <a:lvl5pPr marL="1076325" indent="-266700">
              <a:buFont typeface="Segoe UI" panose="020B0502040204020203" pitchFamily="34" charset="0"/>
              <a:buChar char="▫"/>
              <a:defRPr/>
            </a:lvl5pPr>
          </a:lstStyle>
          <a:p>
            <a:pPr lvl="0"/>
            <a:r>
              <a:rPr lang="en-US" dirty="0"/>
              <a:t>Highlight text and press tab to cycle through styles. Press shift + tab to revert.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851C0E7-7B34-4041-A159-D4F289202E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265" y="6184105"/>
            <a:ext cx="339928" cy="376238"/>
          </a:xfrm>
          <a:prstGeom prst="rect">
            <a:avLst/>
          </a:prstGeom>
        </p:spPr>
      </p:pic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8C22DF32-11BC-4DBC-9265-ED0BC0680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96942" y="6266951"/>
            <a:ext cx="2611106" cy="215444"/>
          </a:xfrm>
        </p:spPr>
        <p:txBody>
          <a:bodyPr/>
          <a:lstStyle/>
          <a:p>
            <a:r>
              <a:rPr lang="en-NZ" dirty="0"/>
              <a:t>Document Title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34090843-B64D-4784-AD3D-B2353A430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059" y="6141391"/>
            <a:ext cx="5001883" cy="461665"/>
          </a:xfrm>
        </p:spPr>
        <p:txBody>
          <a:bodyPr wrap="square" anchor="ctr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" cap="all" baseline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NZ" dirty="0"/>
              <a:t>ENDORSEMENT</a:t>
            </a:r>
            <a:br>
              <a:rPr lang="en-NZ" dirty="0"/>
            </a:br>
            <a:r>
              <a:rPr lang="en-NZ" dirty="0"/>
              <a:t>TYPE ONE: RESTRICTED/SENSITIVE/IN CONFIDENCE/UNCLASSIFIED</a:t>
            </a:r>
          </a:p>
        </p:txBody>
      </p:sp>
    </p:spTree>
    <p:extLst>
      <p:ext uri="{BB962C8B-B14F-4D97-AF65-F5344CB8AC3E}">
        <p14:creationId xmlns:p14="http://schemas.microsoft.com/office/powerpoint/2010/main" val="3471597810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F0C48F-ECE4-42B6-8DE8-27CF3A33F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886" y="1069674"/>
            <a:ext cx="9757913" cy="655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Page heading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AACAF7-23B6-4F98-AF2A-46534597B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886" y="1868911"/>
            <a:ext cx="975791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D1876-732C-4189-8701-BFE05CFCBE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5886" y="6266951"/>
            <a:ext cx="2743200" cy="21544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82220-A9AC-4B70-8F55-066C52915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93248" y="6266951"/>
            <a:ext cx="4114800" cy="21544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800">
                <a:solidFill>
                  <a:schemeClr val="tx2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NZ"/>
              <a:t>Lessons learned from a data breach [Slides]
Ref #20462549 1.7</a:t>
            </a:r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2C22A-1879-4842-8375-169B1B4EC2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3955" y="270264"/>
            <a:ext cx="2743200" cy="21544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8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26C9885-BE7B-4D25-AC72-0775971022CC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4342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59" r:id="rId12"/>
    <p:sldLayoutId id="2147483660" r:id="rId13"/>
    <p:sldLayoutId id="2147483661" r:id="rId14"/>
    <p:sldLayoutId id="2147483662" r:id="rId15"/>
    <p:sldLayoutId id="2147483649" r:id="rId16"/>
    <p:sldLayoutId id="2147483650" r:id="rId17"/>
    <p:sldLayoutId id="2147483651" r:id="rId18"/>
    <p:sldLayoutId id="2147483652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accent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66700" indent="-266700" algn="l" defTabSz="914400" rtl="0" eaLnBrk="1" latinLnBrk="0" hangingPunct="1">
        <a:lnSpc>
          <a:spcPts val="2650"/>
        </a:lnSpc>
        <a:spcBef>
          <a:spcPts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8288" algn="l" defTabSz="914400" rtl="0" eaLnBrk="1" latinLnBrk="0" hangingPunct="1">
        <a:lnSpc>
          <a:spcPts val="2650"/>
        </a:lnSpc>
        <a:spcBef>
          <a:spcPts val="500"/>
        </a:spcBef>
        <a:spcAft>
          <a:spcPts val="1200"/>
        </a:spcAft>
        <a:buClr>
          <a:schemeClr val="accent1"/>
        </a:buClr>
        <a:buFont typeface="Segoe UI" panose="020B0502040204020203" pitchFamily="34" charset="0"/>
        <a:buChar char="◦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65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65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65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bnz.govt.nz/about-us/responsibility-and-accountability/our-response-to-the-data-breach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31953-24CD-ADF8-C188-0CB8E737B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207" y="2157164"/>
            <a:ext cx="9000000" cy="1836400"/>
          </a:xfrm>
        </p:spPr>
        <p:txBody>
          <a:bodyPr/>
          <a:lstStyle/>
          <a:p>
            <a:r>
              <a:rPr lang="en-NZ" dirty="0"/>
              <a:t>Lessons learned from a data breach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32A31-7623-9037-FC2A-3EB65BA1C0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08208" y="3682376"/>
            <a:ext cx="9000000" cy="861774"/>
          </a:xfrm>
        </p:spPr>
        <p:txBody>
          <a:bodyPr/>
          <a:lstStyle/>
          <a:p>
            <a:br>
              <a:rPr lang="en-NZ" sz="2500" dirty="0"/>
            </a:br>
            <a:r>
              <a:rPr lang="en-NZ" sz="2500" dirty="0"/>
              <a:t>28 July 2023 | ILANZ Conference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FF97A1-4B5B-ECD2-5F51-4D359B9F6E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08208" y="5164608"/>
            <a:ext cx="9000000" cy="477054"/>
          </a:xfrm>
        </p:spPr>
        <p:txBody>
          <a:bodyPr/>
          <a:lstStyle/>
          <a:p>
            <a:r>
              <a:rPr lang="en-NZ" dirty="0"/>
              <a:t>Unless otherwise stated, views expressed are those of the authors and do not necessarily represent the views of the Reserve Bank.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041745-5ED6-A700-62BF-EA36FBD790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242299"/>
            <a:ext cx="12192000" cy="276999"/>
          </a:xfrm>
        </p:spPr>
        <p:txBody>
          <a:bodyPr/>
          <a:lstStyle/>
          <a:p>
            <a:r>
              <a:rPr lang="en-NZ" dirty="0"/>
              <a:t>Unclassified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5BB6E7-1A3B-6227-AB42-A26B9A651A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6233724"/>
            <a:ext cx="12192000" cy="276999"/>
          </a:xfrm>
        </p:spPr>
        <p:txBody>
          <a:bodyPr/>
          <a:lstStyle/>
          <a:p>
            <a:r>
              <a:rPr lang="en-NZ" dirty="0"/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4236351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0A45B-277A-20E3-196D-E4F0FACA4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Role of Legal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BF7E0B-D2FF-FFD8-4EEC-0D40BA331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885-BE7B-4D25-AC72-0775971022CC}" type="slidenum">
              <a:rPr lang="en-NZ" smtClean="0"/>
              <a:pPr/>
              <a:t>10</a:t>
            </a:fld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FA8FE-6B26-9648-0E98-8B013C8620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95439" y="1841500"/>
            <a:ext cx="9758362" cy="243912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Key support role – to senior leadership and wider organisation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Manage privacy workstream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Ongoing legal advice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Work with comms teams, review PR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Some work post-breach (e.g. OIAs, Privacy Act requests)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BE5C69-489F-35B1-0912-65035B2404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5059" y="6233724"/>
            <a:ext cx="5001883" cy="276999"/>
          </a:xfrm>
        </p:spPr>
        <p:txBody>
          <a:bodyPr/>
          <a:lstStyle/>
          <a:p>
            <a:r>
              <a:rPr lang="en-NZ" dirty="0"/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897782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0A45B-277A-20E3-196D-E4F0FACA4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…Where we got to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BF7E0B-D2FF-FFD8-4EEC-0D40BA331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885-BE7B-4D25-AC72-0775971022CC}" type="slidenum">
              <a:rPr lang="en-NZ" smtClean="0"/>
              <a:pPr/>
              <a:t>11</a:t>
            </a:fld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FA8FE-6B26-9648-0E98-8B013C8620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95439" y="1841500"/>
            <a:ext cx="9758362" cy="41319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Compliance notice under the Privacy Act (now closed out)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KPMG 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Major investment and uplift in cyber-security, privacy and risk functions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Changes at ELT level, new roles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Final cost of breach – estimated to be $3.5 million</a:t>
            </a:r>
          </a:p>
          <a:p>
            <a:pPr marL="885825" lvl="2" indent="-342900">
              <a:buFont typeface="Courier New" panose="02070309020205020404" pitchFamily="49" charset="0"/>
              <a:buChar char="o"/>
            </a:pPr>
            <a:r>
              <a:rPr lang="en-NZ" dirty="0"/>
              <a:t>17,500 hours of internal resource redirected</a:t>
            </a:r>
          </a:p>
          <a:p>
            <a:pPr marL="885825" lvl="2" indent="-342900">
              <a:buFont typeface="Courier New" panose="02070309020205020404" pitchFamily="49" charset="0"/>
              <a:buChar char="o"/>
            </a:pPr>
            <a:r>
              <a:rPr lang="en-NZ" dirty="0"/>
              <a:t>$1.8m on specialist external resources</a:t>
            </a:r>
          </a:p>
          <a:p>
            <a:pPr marL="885825" lvl="2" indent="-342900">
              <a:buFont typeface="Courier New" panose="02070309020205020404" pitchFamily="49" charset="0"/>
              <a:buChar char="o"/>
            </a:pPr>
            <a:r>
              <a:rPr lang="en-NZ" dirty="0"/>
              <a:t>Physical facilities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BE5C69-489F-35B1-0912-65035B2404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5059" y="6233724"/>
            <a:ext cx="5001883" cy="276999"/>
          </a:xfrm>
        </p:spPr>
        <p:txBody>
          <a:bodyPr/>
          <a:lstStyle/>
          <a:p>
            <a:r>
              <a:rPr lang="en-NZ" dirty="0"/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051689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A5F43-4F46-3A33-1F90-EB99ADD03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Lessons learned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99564-1379-1450-F402-E4BA63C29F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5059" y="6233724"/>
            <a:ext cx="5001883" cy="276999"/>
          </a:xfrm>
        </p:spPr>
        <p:txBody>
          <a:bodyPr/>
          <a:lstStyle/>
          <a:p>
            <a:r>
              <a:rPr lang="en-NZ" dirty="0"/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965638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0A45B-277A-20E3-196D-E4F0FACA4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Importance of clear communication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BF7E0B-D2FF-FFD8-4EEC-0D40BA331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885-BE7B-4D25-AC72-0775971022CC}" type="slidenum">
              <a:rPr lang="en-NZ" smtClean="0"/>
              <a:pPr/>
              <a:t>13</a:t>
            </a:fld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FA8FE-6B26-9648-0E98-8B013C8620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95439" y="1841500"/>
            <a:ext cx="9758362" cy="438838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Communication critical at every step of the process:</a:t>
            </a:r>
          </a:p>
          <a:p>
            <a:pPr marL="611188" lvl="1" indent="-342900"/>
            <a:r>
              <a:rPr lang="en-NZ" dirty="0"/>
              <a:t>Before the event – what obligations do your third party providers have?</a:t>
            </a:r>
          </a:p>
          <a:p>
            <a:pPr marL="611188" lvl="1" indent="-342900"/>
            <a:r>
              <a:rPr lang="en-NZ" dirty="0"/>
              <a:t>During the event – important to ensure lines of communication and approval are followed</a:t>
            </a:r>
          </a:p>
          <a:p>
            <a:pPr marL="611188" lvl="1" indent="-342900"/>
            <a:r>
              <a:rPr lang="en-NZ" dirty="0"/>
              <a:t>With affected stakeholders – what does this actually mean for them?</a:t>
            </a:r>
          </a:p>
          <a:p>
            <a:pPr marL="611188" lvl="1" indent="-342900"/>
            <a:r>
              <a:rPr lang="en-NZ" dirty="0"/>
              <a:t>Balance between over and under communication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Need to own communications – can’t just outsource</a:t>
            </a:r>
          </a:p>
          <a:p>
            <a:endParaRPr lang="en-N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BE5C69-489F-35B1-0912-65035B2404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5059" y="6233724"/>
            <a:ext cx="5001883" cy="276999"/>
          </a:xfrm>
        </p:spPr>
        <p:txBody>
          <a:bodyPr/>
          <a:lstStyle/>
          <a:p>
            <a:r>
              <a:rPr lang="en-NZ" dirty="0"/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009428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0A45B-277A-20E3-196D-E4F0FACA4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Emotions and stress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BF7E0B-D2FF-FFD8-4EEC-0D40BA331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885-BE7B-4D25-AC72-0775971022CC}" type="slidenum">
              <a:rPr lang="en-NZ" smtClean="0"/>
              <a:pPr/>
              <a:t>14</a:t>
            </a:fld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FA8FE-6B26-9648-0E98-8B013C8620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95439" y="1841500"/>
            <a:ext cx="9758362" cy="369588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A crisis can be tough on one’s emotional stability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Early days very stressful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Emotional traps: </a:t>
            </a:r>
          </a:p>
          <a:p>
            <a:pPr marL="611188" lvl="1" indent="-342900"/>
            <a:r>
              <a:rPr lang="en-NZ" dirty="0"/>
              <a:t>Passive, overawed </a:t>
            </a:r>
          </a:p>
          <a:p>
            <a:pPr marL="611188" lvl="1" indent="-342900"/>
            <a:r>
              <a:rPr lang="en-NZ" dirty="0"/>
              <a:t>“Action hero”</a:t>
            </a:r>
          </a:p>
          <a:p>
            <a:pPr marL="611188" lvl="1" indent="-342900"/>
            <a:r>
              <a:rPr lang="en-NZ" dirty="0"/>
              <a:t>Impact on others</a:t>
            </a:r>
          </a:p>
          <a:p>
            <a:pPr lvl="2" indent="0">
              <a:buNone/>
            </a:pPr>
            <a:endParaRPr lang="en-N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BE5C69-489F-35B1-0912-65035B2404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5059" y="6233724"/>
            <a:ext cx="5001883" cy="276999"/>
          </a:xfrm>
        </p:spPr>
        <p:txBody>
          <a:bodyPr/>
          <a:lstStyle/>
          <a:p>
            <a:r>
              <a:rPr lang="en-NZ" dirty="0"/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362629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0A45B-277A-20E3-196D-E4F0FACA4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Privacy breach notification process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BF7E0B-D2FF-FFD8-4EEC-0D40BA331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885-BE7B-4D25-AC72-0775971022CC}" type="slidenum">
              <a:rPr lang="en-NZ" smtClean="0"/>
              <a:pPr/>
              <a:t>15</a:t>
            </a:fld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FA8FE-6B26-9648-0E98-8B013C8620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95439" y="1841500"/>
            <a:ext cx="9758362" cy="241348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Easy to underestimate amount of personal information held</a:t>
            </a:r>
          </a:p>
          <a:p>
            <a:pPr marL="611188" lvl="1" indent="-342900"/>
            <a:r>
              <a:rPr lang="en-NZ" dirty="0"/>
              <a:t>Significant underestimation of sources, extent of personal information held prior to breach</a:t>
            </a:r>
          </a:p>
          <a:p>
            <a:pPr marL="611188" lvl="1" indent="-342900"/>
            <a:r>
              <a:rPr lang="en-NZ" dirty="0"/>
              <a:t>Lack of identification of information systems used by RBNZ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Practical difficulties of assessing sensitivity of information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BE5C69-489F-35B1-0912-65035B2404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5059" y="6233724"/>
            <a:ext cx="5001883" cy="276999"/>
          </a:xfrm>
        </p:spPr>
        <p:txBody>
          <a:bodyPr/>
          <a:lstStyle/>
          <a:p>
            <a:r>
              <a:rPr lang="en-NZ" dirty="0"/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814885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0A45B-277A-20E3-196D-E4F0FACA4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Working with third parties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BF7E0B-D2FF-FFD8-4EEC-0D40BA331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885-BE7B-4D25-AC72-0775971022CC}" type="slidenum">
              <a:rPr lang="en-NZ" smtClean="0"/>
              <a:pPr/>
              <a:t>16</a:t>
            </a:fld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FA8FE-6B26-9648-0E98-8B013C8620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95439" y="1841500"/>
            <a:ext cx="9758362" cy="293926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The vendor – Accellion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External advisors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Affected stakeholders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OPC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And others…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BE5C69-489F-35B1-0912-65035B2404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5059" y="6233724"/>
            <a:ext cx="5001883" cy="276999"/>
          </a:xfrm>
        </p:spPr>
        <p:txBody>
          <a:bodyPr/>
          <a:lstStyle/>
          <a:p>
            <a:r>
              <a:rPr lang="en-NZ" dirty="0"/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658371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A5F43-4F46-3A33-1F90-EB99ADD03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Any </a:t>
            </a:r>
            <a:r>
              <a:rPr lang="en-NZ" dirty="0" err="1"/>
              <a:t>pātai</a:t>
            </a:r>
            <a:r>
              <a:rPr lang="en-NZ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99564-1379-1450-F402-E4BA63C29F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5059" y="6233724"/>
            <a:ext cx="5001883" cy="276999"/>
          </a:xfrm>
        </p:spPr>
        <p:txBody>
          <a:bodyPr/>
          <a:lstStyle/>
          <a:p>
            <a:r>
              <a:rPr lang="en-NZ" dirty="0"/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838915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0A45B-277A-20E3-196D-E4F0FACA4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Further resources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BF7E0B-D2FF-FFD8-4EEC-0D40BA331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885-BE7B-4D25-AC72-0775971022CC}" type="slidenum">
              <a:rPr lang="en-NZ" smtClean="0"/>
              <a:pPr/>
              <a:t>18</a:t>
            </a:fld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FA8FE-6B26-9648-0E98-8B013C8620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95439" y="1841500"/>
            <a:ext cx="9758362" cy="93871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>
                <a:hlinkClick r:id="rId3"/>
              </a:rPr>
              <a:t>RBNZ response to the data breach</a:t>
            </a:r>
            <a:endParaRPr lang="en-N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BE5C69-489F-35B1-0912-65035B2404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5059" y="6233724"/>
            <a:ext cx="5001883" cy="276999"/>
          </a:xfrm>
        </p:spPr>
        <p:txBody>
          <a:bodyPr/>
          <a:lstStyle/>
          <a:p>
            <a:r>
              <a:rPr lang="en-NZ" dirty="0"/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126583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81D3C3-D548-3434-31CB-44CE8DE5B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885-BE7B-4D25-AC72-0775971022CC}" type="slidenum">
              <a:rPr lang="en-NZ" smtClean="0"/>
              <a:pPr/>
              <a:t>19</a:t>
            </a:fld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B21DB7-30DD-00EB-2FC0-DB6CC1DDD2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5059" y="6233724"/>
            <a:ext cx="5001883" cy="276999"/>
          </a:xfrm>
        </p:spPr>
        <p:txBody>
          <a:bodyPr/>
          <a:lstStyle/>
          <a:p>
            <a:r>
              <a:rPr lang="en-NZ" dirty="0"/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872840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0A45B-277A-20E3-196D-E4F0FACA4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Who we are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BF7E0B-D2FF-FFD8-4EEC-0D40BA331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885-BE7B-4D25-AC72-0775971022CC}" type="slidenum">
              <a:rPr lang="en-NZ" smtClean="0"/>
              <a:pPr/>
              <a:t>2</a:t>
            </a:fld>
            <a:endParaRPr lang="en-N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BE5C69-489F-35B1-0912-65035B2404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5059" y="6233724"/>
            <a:ext cx="5001883" cy="276999"/>
          </a:xfrm>
        </p:spPr>
        <p:txBody>
          <a:bodyPr/>
          <a:lstStyle/>
          <a:p>
            <a:r>
              <a:rPr lang="en-NZ" dirty="0"/>
              <a:t>unclassified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464B601-3D45-A924-03CD-781A55EC1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86" y="2162954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5AD0571-42F6-103A-DD9C-373D1BE7B1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r="7440"/>
          <a:stretch/>
        </p:blipFill>
        <p:spPr bwMode="auto">
          <a:xfrm>
            <a:off x="5069167" y="2162954"/>
            <a:ext cx="2359763" cy="235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CB27799-CB8E-AFAB-7148-CCE61EE76B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" b="199"/>
          <a:stretch/>
        </p:blipFill>
        <p:spPr bwMode="auto">
          <a:xfrm>
            <a:off x="8495561" y="2162954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F8F4A6-BEC0-EDA3-6CED-213BDB290874}"/>
              </a:ext>
            </a:extLst>
          </p:cNvPr>
          <p:cNvSpPr txBox="1"/>
          <p:nvPr/>
        </p:nvSpPr>
        <p:spPr>
          <a:xfrm>
            <a:off x="1833918" y="4744427"/>
            <a:ext cx="195598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1500" dirty="0"/>
              <a:t>Diana Voerman-Tam</a:t>
            </a:r>
            <a:br>
              <a:rPr lang="en-NZ" sz="1500" dirty="0"/>
            </a:br>
            <a:r>
              <a:rPr lang="en-NZ" sz="1500" dirty="0"/>
              <a:t>Senior Legal Counsel</a:t>
            </a:r>
            <a:br>
              <a:rPr lang="en-NZ" sz="1500" dirty="0"/>
            </a:br>
            <a:r>
              <a:rPr lang="en-NZ" sz="1500" dirty="0"/>
              <a:t>RBNZ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6F8E19-61ED-DA40-29DE-FEFF5E64CE91}"/>
              </a:ext>
            </a:extLst>
          </p:cNvPr>
          <p:cNvSpPr txBox="1"/>
          <p:nvPr/>
        </p:nvSpPr>
        <p:spPr>
          <a:xfrm>
            <a:off x="5464218" y="4744427"/>
            <a:ext cx="156966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1500" dirty="0"/>
              <a:t>Nick McBride</a:t>
            </a:r>
          </a:p>
          <a:p>
            <a:pPr algn="ctr"/>
            <a:r>
              <a:rPr lang="en-NZ" sz="1500" dirty="0"/>
              <a:t>General Counsel</a:t>
            </a:r>
            <a:br>
              <a:rPr lang="en-NZ" sz="1500" dirty="0"/>
            </a:br>
            <a:r>
              <a:rPr lang="en-NZ" sz="1500" dirty="0"/>
              <a:t>RBNZ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347DB4-5583-5FDF-EE68-8732ECDEBACE}"/>
              </a:ext>
            </a:extLst>
          </p:cNvPr>
          <p:cNvSpPr txBox="1"/>
          <p:nvPr/>
        </p:nvSpPr>
        <p:spPr>
          <a:xfrm>
            <a:off x="8895182" y="4744427"/>
            <a:ext cx="146290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1500" dirty="0"/>
              <a:t>Hayden Wilson</a:t>
            </a:r>
          </a:p>
          <a:p>
            <a:pPr algn="ctr"/>
            <a:r>
              <a:rPr lang="en-NZ" sz="1500" dirty="0"/>
              <a:t>Partner</a:t>
            </a:r>
          </a:p>
          <a:p>
            <a:pPr algn="ctr"/>
            <a:r>
              <a:rPr lang="en-NZ" sz="1500" dirty="0"/>
              <a:t>Dentons</a:t>
            </a:r>
          </a:p>
        </p:txBody>
      </p:sp>
    </p:spTree>
    <p:extLst>
      <p:ext uri="{BB962C8B-B14F-4D97-AF65-F5344CB8AC3E}">
        <p14:creationId xmlns:p14="http://schemas.microsoft.com/office/powerpoint/2010/main" val="1914883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0A45B-277A-20E3-196D-E4F0FACA4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Setting the scene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BF7E0B-D2FF-FFD8-4EEC-0D40BA331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885-BE7B-4D25-AC72-0775971022CC}" type="slidenum">
              <a:rPr lang="en-NZ" smtClean="0"/>
              <a:pPr/>
              <a:t>3</a:t>
            </a:fld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FA8FE-6B26-9648-0E98-8B013C8620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95439" y="1841501"/>
            <a:ext cx="7499134" cy="50165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High profile for the RBNZ and its Governor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Multiple functions:</a:t>
            </a:r>
          </a:p>
          <a:p>
            <a:pPr marL="611188" lvl="1" indent="-342900"/>
            <a:r>
              <a:rPr lang="en-NZ" dirty="0"/>
              <a:t>Monetary policy</a:t>
            </a:r>
          </a:p>
          <a:p>
            <a:pPr marL="611188" lvl="1" indent="-342900"/>
            <a:r>
              <a:rPr lang="en-NZ" dirty="0"/>
              <a:t>Procurement and distribution of banknotes and coins</a:t>
            </a:r>
          </a:p>
          <a:p>
            <a:pPr marL="611188" lvl="1" indent="-342900"/>
            <a:r>
              <a:rPr lang="en-NZ" dirty="0"/>
              <a:t>Prudential regulator of banks, NBDTs, and insurers</a:t>
            </a:r>
          </a:p>
          <a:p>
            <a:pPr marL="611188" lvl="1" indent="-342900"/>
            <a:r>
              <a:rPr lang="en-NZ" dirty="0"/>
              <a:t>AML supervision</a:t>
            </a:r>
          </a:p>
          <a:p>
            <a:pPr marL="611188" lvl="1" indent="-342900"/>
            <a:r>
              <a:rPr lang="en-NZ" dirty="0"/>
              <a:t>Operator of a payment and a security settlement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BE5C69-489F-35B1-0912-65035B2404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5059" y="6233724"/>
            <a:ext cx="5001883" cy="276999"/>
          </a:xfrm>
        </p:spPr>
        <p:txBody>
          <a:bodyPr/>
          <a:lstStyle/>
          <a:p>
            <a:r>
              <a:rPr lang="en-NZ" dirty="0"/>
              <a:t>unclassified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5523FD-27C4-F971-284E-6F927C6AD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4514" y="1262642"/>
            <a:ext cx="2743199" cy="433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33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0A45B-277A-20E3-196D-E4F0FACA4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Accellion Hack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BF7E0B-D2FF-FFD8-4EEC-0D40BA331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885-BE7B-4D25-AC72-0775971022CC}" type="slidenum">
              <a:rPr lang="en-NZ" smtClean="0"/>
              <a:pPr/>
              <a:t>4</a:t>
            </a:fld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FA8FE-6B26-9648-0E98-8B013C8620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95439" y="1841500"/>
            <a:ext cx="9758362" cy="313162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Accellion File Transfer Application was a file sharing software application used by over 300 clients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Software was over 20 years old (end of life, but still supported)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Highest profile “third party” breach at the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Financial motivation – “ransomware” was a relatively new concept at the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Data exfiltrated, but not held to “ransom”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BE5C69-489F-35B1-0912-65035B2404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5059" y="6233724"/>
            <a:ext cx="5001883" cy="276999"/>
          </a:xfrm>
        </p:spPr>
        <p:txBody>
          <a:bodyPr/>
          <a:lstStyle/>
          <a:p>
            <a:r>
              <a:rPr lang="en-NZ" dirty="0"/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4018613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0A45B-277A-20E3-196D-E4F0FACA4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Accellion Hack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BF7E0B-D2FF-FFD8-4EEC-0D40BA331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885-BE7B-4D25-AC72-0775971022CC}" type="slidenum">
              <a:rPr lang="en-NZ" smtClean="0"/>
              <a:pPr/>
              <a:t>5</a:t>
            </a:fld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FA8FE-6B26-9648-0E98-8B013C8620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95439" y="1841500"/>
            <a:ext cx="9758362" cy="417037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2 stage attack</a:t>
            </a:r>
          </a:p>
          <a:p>
            <a:pPr marL="611188" lvl="1" indent="-342900"/>
            <a:r>
              <a:rPr lang="en-NZ" dirty="0"/>
              <a:t>A patch was released for the initial vulnerability, BUT</a:t>
            </a:r>
          </a:p>
          <a:p>
            <a:pPr marL="611188" lvl="1" indent="-342900"/>
            <a:r>
              <a:rPr lang="en-NZ" dirty="0"/>
              <a:t>Delays in notification meant that not all customers were aware / able to take action</a:t>
            </a:r>
          </a:p>
          <a:p>
            <a:pPr marL="611188" lvl="1" indent="-342900"/>
            <a:r>
              <a:rPr lang="en-NZ" dirty="0"/>
              <a:t>Communications from Accellion did not:</a:t>
            </a:r>
          </a:p>
          <a:p>
            <a:pPr marL="885825" lvl="2" indent="-342900"/>
            <a:r>
              <a:rPr lang="en-NZ" dirty="0"/>
              <a:t>inform customers that vulnerability was being exploited</a:t>
            </a:r>
          </a:p>
          <a:p>
            <a:pPr marL="885825" lvl="2" indent="-342900"/>
            <a:r>
              <a:rPr lang="en-NZ" dirty="0"/>
              <a:t>highlight criticality of updates</a:t>
            </a:r>
          </a:p>
          <a:p>
            <a:pPr lvl="1" indent="0">
              <a:buNone/>
            </a:pPr>
            <a:endParaRPr lang="en-N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BE5C69-489F-35B1-0912-65035B2404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5059" y="6233724"/>
            <a:ext cx="5001883" cy="276999"/>
          </a:xfrm>
        </p:spPr>
        <p:txBody>
          <a:bodyPr/>
          <a:lstStyle/>
          <a:p>
            <a:r>
              <a:rPr lang="en-NZ" dirty="0"/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62671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0A45B-277A-20E3-196D-E4F0FACA4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RBNZ not alone…</a:t>
            </a:r>
            <a:endParaRPr lang="en-N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BF7E0B-D2FF-FFD8-4EEC-0D40BA331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885-BE7B-4D25-AC72-0775971022CC}" type="slidenum">
              <a:rPr lang="en-NZ" smtClean="0"/>
              <a:pPr/>
              <a:t>6</a:t>
            </a:fld>
            <a:endParaRPr lang="en-N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BE5C69-489F-35B1-0912-65035B2404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5059" y="6233724"/>
            <a:ext cx="5001883" cy="276999"/>
          </a:xfrm>
        </p:spPr>
        <p:txBody>
          <a:bodyPr/>
          <a:lstStyle/>
          <a:p>
            <a:r>
              <a:rPr lang="en-NZ" dirty="0"/>
              <a:t>unclassified</a:t>
            </a:r>
          </a:p>
        </p:txBody>
      </p:sp>
      <p:pic>
        <p:nvPicPr>
          <p:cNvPr id="1030" name="Picture 6" descr="IT Security and Compliance Platform | Qualys, Inc.">
            <a:extLst>
              <a:ext uri="{FF2B5EF4-FFF2-40B4-BE49-F238E27FC236}">
                <a16:creationId xmlns:a16="http://schemas.microsoft.com/office/drawing/2014/main" id="{AED4DDD1-434E-FBEB-2F86-681B1206B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065" y="1996397"/>
            <a:ext cx="285714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Bombardier logo and symbol, meaning, history, PNG">
            <a:extLst>
              <a:ext uri="{FF2B5EF4-FFF2-40B4-BE49-F238E27FC236}">
                <a16:creationId xmlns:a16="http://schemas.microsoft.com/office/drawing/2014/main" id="{AB62A790-419D-5FCF-C182-B80EEE792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094" y="1996397"/>
            <a:ext cx="1500001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hell, logo Icon in Vector Logo">
            <a:extLst>
              <a:ext uri="{FF2B5EF4-FFF2-40B4-BE49-F238E27FC236}">
                <a16:creationId xmlns:a16="http://schemas.microsoft.com/office/drawing/2014/main" id="{50D251A1-5DA0-C412-C41A-9C6C761CD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980" y="1996397"/>
            <a:ext cx="1799999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ingtel - Wikipedia">
            <a:extLst>
              <a:ext uri="{FF2B5EF4-FFF2-40B4-BE49-F238E27FC236}">
                <a16:creationId xmlns:a16="http://schemas.microsoft.com/office/drawing/2014/main" id="{BCEDF8E3-DE46-C115-5CF0-16D614D7F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864" y="1996397"/>
            <a:ext cx="1642771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U Boulder Logo | Brand and Messaging | University of Colorado Boulder">
            <a:extLst>
              <a:ext uri="{FF2B5EF4-FFF2-40B4-BE49-F238E27FC236}">
                <a16:creationId xmlns:a16="http://schemas.microsoft.com/office/drawing/2014/main" id="{FC50D518-F1F1-B191-16D3-F08E74C80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520" y="1996397"/>
            <a:ext cx="1755279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C878861A-389C-55E7-7831-72C8C7E30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065" y="3336900"/>
            <a:ext cx="1817089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omepage | Transport for NSW">
            <a:extLst>
              <a:ext uri="{FF2B5EF4-FFF2-40B4-BE49-F238E27FC236}">
                <a16:creationId xmlns:a16="http://schemas.microsoft.com/office/drawing/2014/main" id="{208EC2BE-D19E-A3AD-8F8E-3EC3DE0EF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061" y="3336900"/>
            <a:ext cx="834335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Office of the Washington State Auditor">
            <a:extLst>
              <a:ext uri="{FF2B5EF4-FFF2-40B4-BE49-F238E27FC236}">
                <a16:creationId xmlns:a16="http://schemas.microsoft.com/office/drawing/2014/main" id="{37B0602D-2A41-05EC-661E-7E0D50ABB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03" y="3336900"/>
            <a:ext cx="4455445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Kroger Logo and symbol, meaning, history, PNG, brand">
            <a:extLst>
              <a:ext uri="{FF2B5EF4-FFF2-40B4-BE49-F238E27FC236}">
                <a16:creationId xmlns:a16="http://schemas.microsoft.com/office/drawing/2014/main" id="{41EAF31A-DDE7-DF93-BD6A-5FB87DC27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656" y="3336900"/>
            <a:ext cx="160714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Jones Day - Wikipedia">
            <a:extLst>
              <a:ext uri="{FF2B5EF4-FFF2-40B4-BE49-F238E27FC236}">
                <a16:creationId xmlns:a16="http://schemas.microsoft.com/office/drawing/2014/main" id="{D717CDD1-32BE-C8B1-77E7-B89F4EA14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065" y="4644378"/>
            <a:ext cx="1201546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>
            <a:extLst>
              <a:ext uri="{FF2B5EF4-FFF2-40B4-BE49-F238E27FC236}">
                <a16:creationId xmlns:a16="http://schemas.microsoft.com/office/drawing/2014/main" id="{D93A2F36-7FDD-4497-476D-F186FCD98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414" y="4644378"/>
            <a:ext cx="3616071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>
            <a:extLst>
              <a:ext uri="{FF2B5EF4-FFF2-40B4-BE49-F238E27FC236}">
                <a16:creationId xmlns:a16="http://schemas.microsoft.com/office/drawing/2014/main" id="{5A692E9B-BA40-B101-C492-F152F540C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288" y="4644378"/>
            <a:ext cx="252537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>
            <a:extLst>
              <a:ext uri="{FF2B5EF4-FFF2-40B4-BE49-F238E27FC236}">
                <a16:creationId xmlns:a16="http://schemas.microsoft.com/office/drawing/2014/main" id="{6680882A-8E50-04E9-DB06-C3EC7079A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465" y="4644378"/>
            <a:ext cx="174969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514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0A45B-277A-20E3-196D-E4F0FACA4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Accellion Hack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BF7E0B-D2FF-FFD8-4EEC-0D40BA331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885-BE7B-4D25-AC72-0775971022CC}" type="slidenum">
              <a:rPr lang="en-NZ" smtClean="0"/>
              <a:pPr/>
              <a:t>7</a:t>
            </a:fld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FA8FE-6B26-9648-0E98-8B013C8620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95439" y="1841500"/>
            <a:ext cx="9758362" cy="369588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Changes in use of application meant sensitive information might have been exposed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Intended use when installed in 2014 at RBNZ was secure file transfer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Over time system was seen and became used a secure file storage repository: files uploaded into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This usage not consistent with 2014 internal guidelines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  <a:p>
            <a:pPr lvl="1" indent="0">
              <a:buNone/>
            </a:pPr>
            <a:endParaRPr lang="en-N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BE5C69-489F-35B1-0912-65035B2404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5059" y="6233724"/>
            <a:ext cx="5001883" cy="276999"/>
          </a:xfrm>
        </p:spPr>
        <p:txBody>
          <a:bodyPr/>
          <a:lstStyle/>
          <a:p>
            <a:r>
              <a:rPr lang="en-NZ" dirty="0"/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4115361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0A45B-277A-20E3-196D-E4F0FACA4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Impact on RBNZ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BF7E0B-D2FF-FFD8-4EEC-0D40BA331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885-BE7B-4D25-AC72-0775971022CC}" type="slidenum">
              <a:rPr lang="en-NZ" smtClean="0"/>
              <a:pPr/>
              <a:t>8</a:t>
            </a:fld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FA8FE-6B26-9648-0E98-8B013C8620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95439" y="1841500"/>
            <a:ext cx="9758362" cy="343940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Accellion hack was a real crisis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Impact on RBNZ operations, reputation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Potentially massive impact on third parties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Exposure to the Privacy 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Unknown cost and time commitment to repair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Fear and stress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BE5C69-489F-35B1-0912-65035B2404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5059" y="6233724"/>
            <a:ext cx="5001883" cy="276999"/>
          </a:xfrm>
        </p:spPr>
        <p:txBody>
          <a:bodyPr/>
          <a:lstStyle/>
          <a:p>
            <a:r>
              <a:rPr lang="en-NZ" dirty="0"/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847965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0A45B-277A-20E3-196D-E4F0FACA4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we did…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BF7E0B-D2FF-FFD8-4EEC-0D40BA331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885-BE7B-4D25-AC72-0775971022CC}" type="slidenum">
              <a:rPr lang="en-NZ" smtClean="0"/>
              <a:pPr/>
              <a:t>9</a:t>
            </a:fld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FA8FE-6B26-9648-0E98-8B013C8620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95439" y="1841500"/>
            <a:ext cx="9758362" cy="293926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Established the extent of the breach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Set up incident response committee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Engagement with OPC and privacy breach notification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Assessed material for sensitivity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Developed a comms strategy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Committed to independent review early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BE5C69-489F-35B1-0912-65035B2404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5059" y="6233724"/>
            <a:ext cx="5001883" cy="276999"/>
          </a:xfrm>
        </p:spPr>
        <p:txBody>
          <a:bodyPr/>
          <a:lstStyle/>
          <a:p>
            <a:r>
              <a:rPr lang="en-NZ" dirty="0"/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563937586"/>
      </p:ext>
    </p:extLst>
  </p:cSld>
  <p:clrMapOvr>
    <a:masterClrMapping/>
  </p:clrMapOvr>
</p:sld>
</file>

<file path=ppt/theme/theme1.xml><?xml version="1.0" encoding="utf-8"?>
<a:theme xmlns:a="http://schemas.openxmlformats.org/drawingml/2006/main" name="RBNZ">
  <a:themeElements>
    <a:clrScheme name="RBNZ">
      <a:dk1>
        <a:sysClr val="windowText" lastClr="000000"/>
      </a:dk1>
      <a:lt1>
        <a:srgbClr val="FFFFFF"/>
      </a:lt1>
      <a:dk2>
        <a:srgbClr val="000000"/>
      </a:dk2>
      <a:lt2>
        <a:srgbClr val="FAFAF6"/>
      </a:lt2>
      <a:accent1>
        <a:srgbClr val="ED1164"/>
      </a:accent1>
      <a:accent2>
        <a:srgbClr val="800E38"/>
      </a:accent2>
      <a:accent3>
        <a:srgbClr val="6B2A7F"/>
      </a:accent3>
      <a:accent4>
        <a:srgbClr val="007EC4"/>
      </a:accent4>
      <a:accent5>
        <a:srgbClr val="1C635C"/>
      </a:accent5>
      <a:accent6>
        <a:srgbClr val="00A499"/>
      </a:accent6>
      <a:hlink>
        <a:srgbClr val="000000"/>
      </a:hlink>
      <a:folHlink>
        <a:srgbClr val="000000"/>
      </a:folHlink>
    </a:clrScheme>
    <a:fontScheme name="Reserve Bank NZ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m" id="{B0410CA6-5C11-449F-AD37-00E60EC093B8}" vid="{3A13184B-CAD9-4838-8D8F-9D35289594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esType xmlns="115cab4d-6f10-452d-be6b-9948dc02e1cd" xsi:nil="true"/>
    <Classification xmlns="115cab4d-6f10-452d-be6b-9948dc02e1cd" xsi:nil="true"/>
    <Owner xmlns="115cab4d-6f10-452d-be6b-9948dc02e1cd">
      <UserInfo>
        <DisplayName/>
        <AccountId xsi:nil="true"/>
        <AccountType/>
      </UserInfo>
    </Owner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AFB0BF72AA8D48AE924ADFB66F7EED" ma:contentTypeVersion="15" ma:contentTypeDescription="Create a new document." ma:contentTypeScope="" ma:versionID="d0d9f04b18c40cbd42591b59bd51dddb">
  <xsd:schema xmlns:xsd="http://www.w3.org/2001/XMLSchema" xmlns:xs="http://www.w3.org/2001/XMLSchema" xmlns:p="http://schemas.microsoft.com/office/2006/metadata/properties" xmlns:ns2="115cab4d-6f10-452d-be6b-9948dc02e1cd" xmlns:ns3="cab06639-4b0c-4205-80b4-0b156190631b" targetNamespace="http://schemas.microsoft.com/office/2006/metadata/properties" ma:root="true" ma:fieldsID="28d5102d460557d4946a38f4642c52eb" ns2:_="" ns3:_="">
    <xsd:import namespace="115cab4d-6f10-452d-be6b-9948dc02e1cd"/>
    <xsd:import namespace="cab06639-4b0c-4205-80b4-0b15619063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FilesType" minOccurs="0"/>
                <xsd:element ref="ns2:Owner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Classifi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5cab4d-6f10-452d-be6b-9948dc02e1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FilesType" ma:index="14" nillable="true" ma:displayName="Files Type" ma:format="Dropdown" ma:internalName="FilesType">
      <xsd:simpleType>
        <xsd:restriction base="dms:Choice">
          <xsd:enumeration value="Files Summary"/>
          <xsd:enumeration value="Ready to Print"/>
        </xsd:restriction>
      </xsd:simpleType>
    </xsd:element>
    <xsd:element name="Owner" ma:index="15" nillable="true" ma:displayName="Owner" ma:format="Dropdown" ma:list="UserInfo" ma:SharePointGroup="0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Classification" ma:index="21" nillable="true" ma:displayName="Classification" ma:format="Dropdown" ma:internalName="Classification">
      <xsd:simpleType>
        <xsd:restriction base="dms:Text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b06639-4b0c-4205-80b4-0b15619063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EEE9B1-3A91-4EB9-AF9C-BA71D7FF9F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FBF634-7EB5-42FF-BD45-4A9F0841BEAD}">
  <ds:schemaRefs>
    <ds:schemaRef ds:uri="cab06639-4b0c-4205-80b4-0b156190631b"/>
    <ds:schemaRef ds:uri="115cab4d-6f10-452d-be6b-9948dc02e1cd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C9A41645-8202-4B2D-BF8D-70F5C5E946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5cab4d-6f10-452d-be6b-9948dc02e1cd"/>
    <ds:schemaRef ds:uri="cab06639-4b0c-4205-80b4-0b15619063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2852</TotalTime>
  <Words>658</Words>
  <Application>Microsoft Office PowerPoint</Application>
  <PresentationFormat>Widescreen</PresentationFormat>
  <Paragraphs>146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Arial</vt:lpstr>
      <vt:lpstr>Calibri</vt:lpstr>
      <vt:lpstr>Courier New</vt:lpstr>
      <vt:lpstr>Segoe UI</vt:lpstr>
      <vt:lpstr>Segoe UI Black</vt:lpstr>
      <vt:lpstr>Segoe UI Light</vt:lpstr>
      <vt:lpstr>Segoe UI Semibold</vt:lpstr>
      <vt:lpstr>RBNZ</vt:lpstr>
      <vt:lpstr>Lessons learned from a data breach</vt:lpstr>
      <vt:lpstr>Who we are</vt:lpstr>
      <vt:lpstr>Setting the scene</vt:lpstr>
      <vt:lpstr>The Accellion Hack</vt:lpstr>
      <vt:lpstr>The Accellion Hack</vt:lpstr>
      <vt:lpstr>RBNZ not alone…</vt:lpstr>
      <vt:lpstr>The Accellion Hack</vt:lpstr>
      <vt:lpstr>Impact on RBNZ</vt:lpstr>
      <vt:lpstr>What we did…</vt:lpstr>
      <vt:lpstr>Role of Legal</vt:lpstr>
      <vt:lpstr>…Where we got to</vt:lpstr>
      <vt:lpstr>Lessons learned</vt:lpstr>
      <vt:lpstr>Importance of clear communication</vt:lpstr>
      <vt:lpstr>Emotions and stress</vt:lpstr>
      <vt:lpstr>Privacy breach notification process</vt:lpstr>
      <vt:lpstr>Working with third parties</vt:lpstr>
      <vt:lpstr>Any pātai?</vt:lpstr>
      <vt:lpstr>Further resources</vt:lpstr>
      <vt:lpstr>PowerPoint Presentation</vt:lpstr>
    </vt:vector>
  </TitlesOfParts>
  <Company>RBNZ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learned from a data breach</dc:title>
  <dc:creator>Diana Voerman-Tam</dc:creator>
  <cp:lastModifiedBy>Diana Voerman-Tam</cp:lastModifiedBy>
  <cp:revision>28</cp:revision>
  <dcterms:created xsi:type="dcterms:W3CDTF">2023-07-10T21:33:59Z</dcterms:created>
  <dcterms:modified xsi:type="dcterms:W3CDTF">2023-07-24T04:39:58Z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0x01010075AFB0BF72AA8D48AE924ADFB66F7EED</vt:lpwstr>
  </property>
  <property fmtid="{D5CDD505-2E9C-101B-9397-08002B2CF9AE}" pid="3" name="DocNumber">
    <vt:lpwstr>20462549</vt:lpwstr>
  </property>
  <property fmtid="{D5CDD505-2E9C-101B-9397-08002B2CF9AE}" pid="4" name="DocVersion">
    <vt:lpwstr>1.7</vt:lpwstr>
  </property>
  <property fmtid="{D5CDD505-2E9C-101B-9397-08002B2CF9AE}" pid="5" name="DocName">
    <vt:lpwstr>Lessons learned from a data breach [Slides]</vt:lpwstr>
  </property>
  <property fmtid="{D5CDD505-2E9C-101B-9397-08002B2CF9AE}" pid="6" name="DocTitle">
    <vt:lpwstr/>
  </property>
  <property fmtid="{D5CDD505-2E9C-101B-9397-08002B2CF9AE}" pid="7" name="DocSubject">
    <vt:lpwstr/>
  </property>
  <property fmtid="{D5CDD505-2E9C-101B-9397-08002B2CF9AE}" pid="8" name="DocAuthors">
    <vt:lpwstr/>
  </property>
  <property fmtid="{D5CDD505-2E9C-101B-9397-08002B2CF9AE}" pid="9" name="DocKeywords">
    <vt:lpwstr/>
  </property>
  <property fmtid="{D5CDD505-2E9C-101B-9397-08002B2CF9AE}" pid="10" name="DocOwner">
    <vt:lpwstr>Diana Voerman-Tam</vt:lpwstr>
  </property>
  <property fmtid="{D5CDD505-2E9C-101B-9397-08002B2CF9AE}" pid="11" name="DocObjectType">
    <vt:lpwstr>rbnz_administration</vt:lpwstr>
  </property>
  <property fmtid="{D5CDD505-2E9C-101B-9397-08002B2CF9AE}" pid="12" name="DocCreated">
    <vt:lpwstr>24/07/2023 3:42:00 pm</vt:lpwstr>
  </property>
  <property fmtid="{D5CDD505-2E9C-101B-9397-08002B2CF9AE}" pid="13" name="DocModified">
    <vt:lpwstr>24/07/2023 3:42:00 pm</vt:lpwstr>
  </property>
  <property fmtid="{D5CDD505-2E9C-101B-9397-08002B2CF9AE}" pid="14" name="DocModifier">
    <vt:lpwstr>Diana Voerman-Tam</vt:lpwstr>
  </property>
  <property fmtid="{D5CDD505-2E9C-101B-9397-08002B2CF9AE}" pid="15" name="DocChronicleId">
    <vt:lpwstr>090000c3809fa555</vt:lpwstr>
  </property>
  <property fmtid="{D5CDD505-2E9C-101B-9397-08002B2CF9AE}" pid="16" name="DocFooter">
    <vt:lpwstr>Lessons learned from a data breach [Slides]
Ref #20462549 1.7</vt:lpwstr>
  </property>
</Properties>
</file>